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sldIdLst>
    <p:sldId id="295" r:id="rId2"/>
    <p:sldId id="323" r:id="rId3"/>
    <p:sldId id="402" r:id="rId4"/>
    <p:sldId id="360" r:id="rId5"/>
    <p:sldId id="365" r:id="rId6"/>
    <p:sldId id="353" r:id="rId7"/>
    <p:sldId id="388" r:id="rId8"/>
    <p:sldId id="368" r:id="rId9"/>
    <p:sldId id="351" r:id="rId10"/>
    <p:sldId id="387" r:id="rId11"/>
    <p:sldId id="370" r:id="rId12"/>
    <p:sldId id="357" r:id="rId13"/>
    <p:sldId id="389" r:id="rId14"/>
    <p:sldId id="421" r:id="rId15"/>
    <p:sldId id="419" r:id="rId16"/>
    <p:sldId id="420" r:id="rId17"/>
    <p:sldId id="390" r:id="rId18"/>
    <p:sldId id="391" r:id="rId19"/>
    <p:sldId id="392" r:id="rId20"/>
    <p:sldId id="393" r:id="rId21"/>
    <p:sldId id="394" r:id="rId22"/>
    <p:sldId id="395" r:id="rId23"/>
    <p:sldId id="403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429" r:id="rId32"/>
    <p:sldId id="430" r:id="rId33"/>
    <p:sldId id="431" r:id="rId34"/>
    <p:sldId id="404" r:id="rId35"/>
    <p:sldId id="396" r:id="rId36"/>
    <p:sldId id="397" r:id="rId37"/>
    <p:sldId id="398" r:id="rId38"/>
    <p:sldId id="399" r:id="rId39"/>
    <p:sldId id="400" r:id="rId40"/>
    <p:sldId id="401" r:id="rId41"/>
    <p:sldId id="343" r:id="rId42"/>
    <p:sldId id="344" r:id="rId43"/>
    <p:sldId id="363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9900"/>
    <a:srgbClr val="FFFF66"/>
    <a:srgbClr val="0000FF"/>
    <a:srgbClr val="003300"/>
    <a:srgbClr val="00FFFF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717" autoAdjust="0"/>
    <p:restoredTop sz="94710" autoAdjust="0"/>
  </p:normalViewPr>
  <p:slideViewPr>
    <p:cSldViewPr>
      <p:cViewPr varScale="1">
        <p:scale>
          <a:sx n="69" d="100"/>
          <a:sy n="69" d="100"/>
        </p:scale>
        <p:origin x="-63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3B50457-58B8-4635-818F-1AFAC13E5034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1F32746D-9628-43BD-A181-D6F86CFE5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667304-618B-4293-935E-D254EF1E19F2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5F7511-BD27-49AD-AD92-27190F686B06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Oval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5EA092A-BAFB-4A2D-8661-2ED5038D5154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FEBCF0-CA9A-4F15-B369-36CC06377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63CAE-BBDE-4A5A-895B-F2EA7786D1D3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15661-7B36-4076-B3C0-E8F7F4009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D46D3-9BBB-4E7A-B03F-52E2377E54C5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B2606-631E-4937-8FF3-189E78567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B787D-9E78-40E7-A159-BC15BAF8906F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D69D-6D4C-4EC5-86D9-BA26812F5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D3C8636-38EF-4A9A-B0FA-7EB9529C6917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8FEA99-0EEC-4154-8C70-8E10A8C23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86824-A520-4C30-9DD9-691C7D9CB7DE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1719A-25BE-4177-8FB3-755579DB4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E5B39D-4776-4A6A-8A70-DEE9039E0432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C9BAB9-7568-4AAA-A19B-64257A18E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6221E-863B-458F-916C-04E523CC68D1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EBFD9-8C6B-4A7D-A5CA-36ACEB38C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1A319A-77DC-4DC2-99DB-C52816201F2D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F1285C-8BBA-421E-B80B-64DA18930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D8480A-E212-4C6E-BC3E-003B9F5D167A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0500DF-E686-46AD-8A21-736C57531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kumimoji="0" lang="en-US" sz="3200">
              <a:latin typeface="+mn-lt"/>
              <a:ea typeface="+mn-ea"/>
            </a:endParaRPr>
          </a:p>
        </p:txBody>
      </p:sp>
      <p:sp>
        <p:nvSpPr>
          <p:cNvPr id="6" name="Flowchart: Proces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Flowchart: Proces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5C64E2-B817-4E08-9A73-FDECA6C7667D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14B16CB-92F3-498C-8F76-3452F2033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99C5BAF6-B0A7-468D-A91A-F4AF8A6DBE96}" type="datetimeFigureOut">
              <a:rPr lang="en-US"/>
              <a:pPr>
                <a:defRPr/>
              </a:pPr>
              <a:t>11/23/2011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324A8F7A-6A25-45CE-A572-6EA9CED6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8" r:id="rId5"/>
    <p:sldLayoutId id="2147483753" r:id="rId6"/>
    <p:sldLayoutId id="2147483759" r:id="rId7"/>
    <p:sldLayoutId id="2147483760" r:id="rId8"/>
    <p:sldLayoutId id="2147483761" r:id="rId9"/>
    <p:sldLayoutId id="2147483752" r:id="rId10"/>
    <p:sldLayoutId id="214748375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our.tainan.gov.tw/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wps.aw.com/wps/media/objects/5446/5577111/Country_Maps/taiwan.jpg"/>
          <p:cNvPicPr>
            <a:picLocks noChangeAspect="1" noChangeArrowheads="1"/>
          </p:cNvPicPr>
          <p:nvPr/>
        </p:nvPicPr>
        <p:blipFill>
          <a:blip r:embed="rId2"/>
          <a:srcRect l="2736" t="34901" r="2432" b="35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http://www.worldatlas.com/webimage/flags/countrys/zzzflags/twlar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41663"/>
            <a:ext cx="55626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5562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4340" name="Picture 6" descr="http://naphtalie.files.wordpress.com/2011/02/36386_401385521482_619411482_4524584_4456775_n.jpg"/>
          <p:cNvPicPr>
            <a:picLocks noChangeAspect="1" noChangeArrowheads="1"/>
          </p:cNvPicPr>
          <p:nvPr/>
        </p:nvPicPr>
        <p:blipFill>
          <a:blip r:embed="rId4"/>
          <a:srcRect b="19354"/>
          <a:stretch>
            <a:fillRect/>
          </a:stretch>
        </p:blipFill>
        <p:spPr bwMode="auto">
          <a:xfrm>
            <a:off x="0" y="533400"/>
            <a:ext cx="35258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29000" y="152400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3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Jerrel</a:t>
            </a:r>
            <a:r>
              <a:rPr kumimoji="0" lang="en-US" sz="2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Lai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300" b="1" dirty="0" err="1">
                <a:solidFill>
                  <a:srgbClr val="FF0066"/>
                </a:solidFill>
                <a:latin typeface="Comic Sans MS" pitchFamily="66" charset="0"/>
              </a:rPr>
              <a:t>Sveta</a:t>
            </a:r>
            <a:r>
              <a:rPr kumimoji="0" lang="en-US" sz="2300" b="1" dirty="0">
                <a:solidFill>
                  <a:srgbClr val="FF0066"/>
                </a:solidFill>
                <a:latin typeface="Comic Sans MS" pitchFamily="66" charset="0"/>
              </a:rPr>
              <a:t> Chang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300" b="1" dirty="0">
                <a:solidFill>
                  <a:srgbClr val="7030A0"/>
                </a:solidFill>
                <a:latin typeface="Comic Sans MS" pitchFamily="66" charset="0"/>
              </a:rPr>
              <a:t>Dexter Tiu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300" b="1" dirty="0" err="1">
                <a:solidFill>
                  <a:srgbClr val="92D050"/>
                </a:solidFill>
                <a:latin typeface="Comic Sans MS" pitchFamily="66" charset="0"/>
              </a:rPr>
              <a:t>Allyn</a:t>
            </a:r>
            <a:r>
              <a:rPr kumimoji="0" lang="en-US" sz="2300" b="1" dirty="0">
                <a:solidFill>
                  <a:srgbClr val="92D050"/>
                </a:solidFill>
                <a:latin typeface="Comic Sans MS" pitchFamily="66" charset="0"/>
              </a:rPr>
              <a:t> Nuevo </a:t>
            </a:r>
            <a:endParaRPr kumimoji="0" lang="en-US" sz="2300" b="1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14342" name="TextBox 13"/>
          <p:cNvSpPr txBox="1">
            <a:spLocks noChangeArrowheads="1"/>
          </p:cNvSpPr>
          <p:nvPr/>
        </p:nvSpPr>
        <p:spPr bwMode="auto">
          <a:xfrm>
            <a:off x="609600" y="296863"/>
            <a:ext cx="26146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400">
                <a:latin typeface="Forte" pitchFamily="66" charset="0"/>
              </a:rPr>
              <a:t>Wander in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29025" y="1138238"/>
            <a:ext cx="1933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2400" b="1">
                <a:latin typeface="Gill Sans MT" pitchFamily="34" charset="0"/>
              </a:rPr>
              <a:t>Tour guides: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5695950" y="6396038"/>
            <a:ext cx="358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 b="1">
                <a:latin typeface="Gill Sans MT" pitchFamily="34" charset="0"/>
              </a:rPr>
              <a:t>http://wps.aw.com/wps/media/objects/5446/5577111/Country_Maps/taiwan.jpg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Rounded Rectangle 2"/>
          <p:cNvSpPr/>
          <p:nvPr/>
        </p:nvSpPr>
        <p:spPr>
          <a:xfrm>
            <a:off x="152400" y="152400"/>
            <a:ext cx="7315200" cy="4419600"/>
          </a:xfrm>
          <a:prstGeom prst="roundRect">
            <a:avLst>
              <a:gd name="adj" fmla="val 9238"/>
            </a:avLst>
          </a:prstGeom>
          <a:solidFill>
            <a:srgbClr val="00000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About National Palace Museum: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Preservation of Chinese culture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Wealth of Chinese history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2000" dirty="0">
              <a:ln w="900" cmpd="sng">
                <a:noFill/>
                <a:prstDash val="solid"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Things to do: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 rare artifacts in the permanent and special exhibition: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Jade, ceramics, and bronze wares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Paintings, calligraphy, and documents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2000" dirty="0">
              <a:ln w="900" cmpd="sng">
                <a:noFill/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Visit the pavilions and the black colored pond in </a:t>
            </a:r>
            <a:r>
              <a:rPr kumimoji="0" lang="en-US" sz="2000" dirty="0" err="1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Zhishan</a:t>
            </a:r>
            <a:r>
              <a:rPr kumimoji="0" lang="en-US" sz="2000" dirty="0">
                <a:ln w="9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Garden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457200"/>
            <a:ext cx="1676400" cy="16764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391400" y="0"/>
            <a:ext cx="1981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</a:rPr>
              <a:t>Jadeite Cabbage</a:t>
            </a:r>
            <a:endParaRPr kumimoji="0" lang="en-US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560" y="4572000"/>
            <a:ext cx="512064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599456" y="6221968"/>
            <a:ext cx="4376904" cy="369332"/>
          </a:xfrm>
          <a:prstGeom prst="rect">
            <a:avLst/>
          </a:prstGeom>
          <a:scene3d>
            <a:camera prst="orthographicFront">
              <a:rot lat="1184608" lon="21404473" rev="21025960"/>
            </a:camera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</a:rPr>
              <a:t>Along the River During the </a:t>
            </a:r>
            <a:r>
              <a:rPr kumimoji="0" lang="en-US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</a:rPr>
              <a:t>Qingming</a:t>
            </a:r>
            <a:r>
              <a:rPr kumimoji="0" lang="en-US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</a:rPr>
              <a:t> Festival</a:t>
            </a:r>
            <a:endParaRPr kumimoji="0" lang="en-US" dirty="0">
              <a:ln>
                <a:solidFill>
                  <a:schemeClr val="accent3">
                    <a:lumMod val="75000"/>
                  </a:schemeClr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  <a:ea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2438400"/>
            <a:ext cx="1790700" cy="17907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7200900" y="4164568"/>
            <a:ext cx="2133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n>
                  <a:solidFill>
                    <a:srgbClr val="99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</a:rPr>
              <a:t>Meat-shaped Stone</a:t>
            </a:r>
            <a:endParaRPr kumimoji="0" lang="en-US" dirty="0">
              <a:ln>
                <a:solidFill>
                  <a:srgbClr val="99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1000"/>
            <a:ext cx="28575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4800600"/>
            <a:ext cx="2038350" cy="12230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587" name="TextBox 11"/>
          <p:cNvSpPr txBox="1">
            <a:spLocks noChangeArrowheads="1"/>
          </p:cNvSpPr>
          <p:nvPr/>
        </p:nvSpPr>
        <p:spPr bwMode="auto">
          <a:xfrm>
            <a:off x="-76200" y="5978525"/>
            <a:ext cx="6248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100">
                <a:latin typeface="Gill Sans MT" pitchFamily="34" charset="0"/>
              </a:rPr>
              <a:t>http://www.npm.gov.tw/uploads/2006030905041395690/10_K1C002103N000000000AA.jpg</a:t>
            </a:r>
          </a:p>
          <a:p>
            <a:r>
              <a:rPr kumimoji="0" lang="en-US" altLang="zh-TW" sz="1100">
                <a:latin typeface="Gill Sans MT" pitchFamily="34" charset="0"/>
              </a:rPr>
              <a:t>http://www.npm.gov.tw/uploads/2006031402131378515/14.jpg</a:t>
            </a:r>
          </a:p>
          <a:p>
            <a:r>
              <a:rPr kumimoji="0" lang="en-US" altLang="zh-TW" sz="1100">
                <a:latin typeface="Gill Sans MT" pitchFamily="34" charset="0"/>
              </a:rPr>
              <a:t>http://www.npm.gov.tw/uploads/200602031147236447/31_K2A001110N000000000AA.jpg</a:t>
            </a:r>
          </a:p>
          <a:p>
            <a:r>
              <a:rPr kumimoji="0" lang="en-US" altLang="zh-TW" sz="1100">
                <a:latin typeface="Gill Sans MT" pitchFamily="34" charset="0"/>
              </a:rPr>
              <a:t>http://www.npm.gov.tw/exh96/chih-shan/images/s_en_03.jpg </a:t>
            </a:r>
          </a:p>
          <a:p>
            <a:r>
              <a:rPr kumimoji="0" lang="en-US" altLang="zh-TW" sz="1100">
                <a:latin typeface="Gill Sans MT" pitchFamily="34" charset="0"/>
              </a:rPr>
              <a:t>http://www.npm.gov.tw/exh96/chih-shan/images/s_en_08.jpg</a:t>
            </a:r>
          </a:p>
          <a:p>
            <a:endParaRPr kumimoji="0" lang="en-US" altLang="zh-TW" sz="110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spc="300" dirty="0" smtClean="0">
                <a:ln w="1143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  <a:cs typeface="+mn-cs"/>
              </a:rPr>
              <a:t>Evening: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5400" b="1" spc="300" dirty="0" smtClean="0">
                <a:ln w="38100" cmpd="sng">
                  <a:solidFill>
                    <a:srgbClr val="2B67AF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Taipei 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817292" cy="68580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60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  <a:ea typeface="+mn-ea"/>
              </a:rPr>
              <a:t>TAIPEI</a:t>
            </a:r>
            <a:r>
              <a:rPr kumimoji="0" lang="en-US" sz="30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  <a:ea typeface="+mn-ea"/>
              </a:rPr>
              <a:t> </a:t>
            </a:r>
            <a:r>
              <a:rPr kumimoji="0" lang="en-US" sz="360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  <a:ea typeface="+mn-ea"/>
              </a:rPr>
              <a:t>101</a:t>
            </a:r>
            <a:endParaRPr kumimoji="0" lang="en-US" sz="3200" dirty="0">
              <a:ln>
                <a:solidFill>
                  <a:schemeClr val="accent4"/>
                </a:solidFill>
              </a:ln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mic Sans MS" pitchFamily="66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DFKai-SB" pitchFamily="65" charset="-120"/>
                <a:ea typeface="DFKai-SB" pitchFamily="65" charset="-120"/>
              </a:rPr>
              <a:t>臺北</a:t>
            </a:r>
            <a:r>
              <a:rPr kumimoji="0" lang="en-US" altLang="zh-TW" sz="2800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  <a:ea typeface="DFKai-SB" pitchFamily="65" charset="-120"/>
              </a:rPr>
              <a:t>101</a:t>
            </a:r>
            <a:endParaRPr kumimoji="0" lang="en-US" sz="2800" dirty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419600" y="6581775"/>
            <a:ext cx="4724400" cy="276225"/>
          </a:xfrm>
          <a:prstGeom prst="rect">
            <a:avLst/>
          </a:prstGeom>
          <a:solidFill>
            <a:srgbClr val="FFFFFF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200">
                <a:latin typeface="Gill Sans MT" pitchFamily="34" charset="0"/>
              </a:rPr>
              <a:t>Source: http://eng.taiwan.net.tw/att/2/big_scenic_spots/pic_3469_4.jpg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2057400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762000" y="22860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+mn-ea"/>
              </a:rPr>
              <a:t>Tuned mass damper</a:t>
            </a:r>
            <a:endParaRPr kumimoji="0" lang="en-US" dirty="0">
              <a:ln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533400"/>
            <a:ext cx="6934200" cy="40934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latin typeface="Comic Sans MS" pitchFamily="66" charset="0"/>
                <a:ea typeface="+mn-ea"/>
              </a:rPr>
              <a:t>About Taipei 101: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Taiwan’s progress in economy and technology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Features ancient motifs with modern technique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Resemblance to bamboo stalk and pagoda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Eight segments (8 being a lucky number)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Lights displaying one color of spectrum every night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000" b="1" i="1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Ruy</a:t>
            </a:r>
            <a:r>
              <a:rPr kumimoji="0" lang="en-US" altLang="zh-TW" sz="2000" b="1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i</a:t>
            </a:r>
            <a:endParaRPr kumimoji="0" lang="en-US" altLang="zh-TW" sz="20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Comic Sans MS" pitchFamily="66" charset="0"/>
              <a:ea typeface="+mn-ea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kumimoji="0" lang="en-US" altLang="zh-TW" sz="20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Comic Sans MS" pitchFamily="66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latin typeface="Comic Sans MS" pitchFamily="66" charset="0"/>
                <a:ea typeface="+mn-ea"/>
              </a:rPr>
              <a:t>Things we can do: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Dine at Din Tai Fung (</a:t>
            </a:r>
            <a:r>
              <a:rPr kumimoji="0" lang="zh-TW" altLang="en-US" sz="2000" dirty="0">
                <a:solidFill>
                  <a:schemeClr val="accent2"/>
                </a:solidFill>
                <a:latin typeface="DFKai-SB" pitchFamily="65" charset="-120"/>
                <a:ea typeface="DFKai-SB" pitchFamily="65" charset="-120"/>
              </a:rPr>
              <a:t>鼎泰豐</a:t>
            </a: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Go to observatory and observation deck (91</a:t>
            </a:r>
            <a:r>
              <a:rPr kumimoji="0" lang="en-US" sz="2000" b="1" baseline="30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st</a:t>
            </a: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 F)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0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</a:rPr>
              <a:t>Shop at the adjoining shopping mall</a:t>
            </a:r>
            <a:endParaRPr kumimoji="0" lang="en-US" sz="20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4400"/>
            <a:ext cx="221996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029200"/>
            <a:ext cx="1905000" cy="1503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-76200" y="6172200"/>
            <a:ext cx="2438400" cy="381000"/>
          </a:xfrm>
          <a:prstGeom prst="rect">
            <a:avLst/>
          </a:prstGeom>
          <a:solidFill>
            <a:srgbClr val="000000">
              <a:alpha val="69020"/>
            </a:srgbClr>
          </a:solidFill>
          <a:effectLst>
            <a:softEdge rad="127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solidFill>
                  <a:schemeClr val="bg1"/>
                </a:solidFill>
                <a:latin typeface="Comic Sans MS" pitchFamily="66" charset="0"/>
                <a:ea typeface="+mn-ea"/>
              </a:rPr>
              <a:t>Din Tai Fung </a:t>
            </a:r>
            <a:r>
              <a:rPr kumimoji="0" lang="en-US" b="1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(</a:t>
            </a:r>
            <a:r>
              <a:rPr kumimoji="0" lang="zh-TW" altLang="en-US" dirty="0">
                <a:solidFill>
                  <a:schemeClr val="accent2"/>
                </a:solidFill>
                <a:latin typeface="Comic Sans MS" pitchFamily="66" charset="0"/>
                <a:ea typeface="+mn-ea"/>
              </a:rPr>
              <a:t>鼎泰豐</a:t>
            </a:r>
            <a:r>
              <a:rPr kumimoji="0" lang="en-US" b="1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)</a:t>
            </a:r>
            <a:endParaRPr kumimoji="0" lang="en-US" dirty="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2200" y="6248400"/>
            <a:ext cx="2590800" cy="646331"/>
          </a:xfrm>
          <a:prstGeom prst="rect">
            <a:avLst/>
          </a:prstGeom>
          <a:solidFill>
            <a:srgbClr val="000000">
              <a:alpha val="69020"/>
            </a:srgbClr>
          </a:solidFill>
          <a:effectLst>
            <a:softEdge rad="12700"/>
          </a:effectLst>
        </p:spPr>
        <p:txBody>
          <a:bodyPr>
            <a:spAutoFit/>
          </a:bodyPr>
          <a:lstStyle/>
          <a:p>
            <a:pPr algn="ctr"/>
            <a:r>
              <a:rPr kumimoji="0" lang="en-US" altLang="zh-TW">
                <a:solidFill>
                  <a:schemeClr val="bg1"/>
                </a:solidFill>
                <a:latin typeface="Comic Sans MS" pitchFamily="66" charset="0"/>
              </a:rPr>
              <a:t>Xiaolongbao </a:t>
            </a:r>
            <a:r>
              <a:rPr kumimoji="0" lang="en-US" altLang="zh-TW" b="1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kumimoji="0" lang="zh-TW" altLang="en-US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小籠包</a:t>
            </a:r>
            <a:r>
              <a:rPr kumimoji="0" lang="en-US" altLang="zh-TW" b="1">
                <a:solidFill>
                  <a:srgbClr val="FF0000"/>
                </a:solidFill>
                <a:latin typeface="Comic Sans MS" pitchFamily="66" charset="0"/>
              </a:rPr>
              <a:t>)</a:t>
            </a:r>
            <a:r>
              <a:rPr kumimoji="0" lang="zh-TW" altLang="en-US" b="1">
                <a:solidFill>
                  <a:schemeClr val="bg1"/>
                </a:solidFill>
                <a:latin typeface="Comic Sans MS" pitchFamily="66" charset="0"/>
                <a:ea typeface="微軟正黑體"/>
                <a:cs typeface="微軟正黑體"/>
              </a:rPr>
              <a:t> </a:t>
            </a:r>
            <a:r>
              <a:rPr kumimoji="0" lang="en-US" altLang="zh-TW">
                <a:solidFill>
                  <a:srgbClr val="FF0000"/>
                </a:solidFill>
                <a:latin typeface="Comic Sans MS" pitchFamily="66" charset="0"/>
                <a:ea typeface="微軟正黑體"/>
                <a:cs typeface="微軟正黑體"/>
              </a:rPr>
              <a:t>NT$160 </a:t>
            </a:r>
            <a:r>
              <a:rPr kumimoji="0" lang="en-US" altLang="zh-TW">
                <a:solidFill>
                  <a:schemeClr val="bg1"/>
                </a:solidFill>
                <a:latin typeface="Comic Sans MS" pitchFamily="66" charset="0"/>
                <a:ea typeface="微軟正黑體"/>
                <a:cs typeface="微軟正黑體"/>
              </a:rPr>
              <a:t>for 10 pcs.</a:t>
            </a:r>
            <a:endParaRPr kumimoji="0" lang="en-US" altLang="zh-TW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590800"/>
            <a:ext cx="1123950" cy="1164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661" name="Rectangle 9"/>
          <p:cNvSpPr>
            <a:spLocks noChangeArrowheads="1"/>
          </p:cNvSpPr>
          <p:nvPr/>
        </p:nvSpPr>
        <p:spPr bwMode="auto">
          <a:xfrm>
            <a:off x="3962400" y="4678363"/>
            <a:ext cx="51816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http://upload.wikimedia.org/wikipedia/commons/thumb/7/7c/Taipei_101_Tuned_Mass_Damper_2010.jpg/220px-Taipei_101_Tuned_Mass_Damper_2010.jpg</a:t>
            </a:r>
          </a:p>
          <a:p>
            <a:r>
              <a:rPr kumimoji="0" lang="en-US" altLang="zh-TW" sz="1200">
                <a:latin typeface="Gill Sans MT" pitchFamily="34" charset="0"/>
              </a:rPr>
              <a:t>http://upload.wikimedia.org/wikipedia/commons/8/89/Taipei.101.ruyi.altonthompson.jpg </a:t>
            </a:r>
          </a:p>
          <a:p>
            <a:r>
              <a:rPr kumimoji="0" lang="en-US" altLang="zh-TW" sz="1200">
                <a:latin typeface="Gill Sans MT" pitchFamily="34" charset="0"/>
              </a:rPr>
              <a:t>http://t1.gstatic.com/images?q=tbn:ANd9GcS_btPoQYquiBcNVvDVGoPhqeB3-ObkjEo5KO6A2pkLL3OBK8cvvA</a:t>
            </a:r>
          </a:p>
          <a:p>
            <a:r>
              <a:rPr kumimoji="0" lang="en-US" altLang="zh-TW" sz="1200">
                <a:latin typeface="Gill Sans MT" pitchFamily="34" charset="0"/>
              </a:rPr>
              <a:t>http://www.dintaifung.com.tw/images/areas/101_06.jpg</a:t>
            </a:r>
          </a:p>
          <a:p>
            <a:r>
              <a:rPr kumimoji="0" lang="en-US" altLang="zh-TW" sz="1200">
                <a:latin typeface="Gill Sans MT" pitchFamily="34" charset="0"/>
              </a:rPr>
              <a:t>http://www.dintaifung.com.tw/images/products/66-380x300.jpg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5400" b="1" spc="300" dirty="0" err="1" smtClean="0">
                <a:ln w="38100" cmpd="sng">
                  <a:solidFill>
                    <a:srgbClr val="2B67AF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Shilin</a:t>
            </a:r>
            <a:r>
              <a:rPr lang="en-US" sz="5400" b="1" spc="300" dirty="0" smtClean="0">
                <a:ln w="38100" cmpd="sng">
                  <a:solidFill>
                    <a:srgbClr val="2B67AF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Night Market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752600" y="381000"/>
            <a:ext cx="54864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scene3d>
            <a:camera prst="orthographicFront">
              <a:rot lat="1199981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0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+mn-ea"/>
              </a:rPr>
              <a:t>Shilin</a:t>
            </a:r>
            <a:r>
              <a:rPr kumimoji="0"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+mn-ea"/>
              </a:rPr>
              <a:t> Night Market</a:t>
            </a:r>
            <a:endParaRPr kumimoji="0"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676400"/>
            <a:ext cx="4953000" cy="3505200"/>
          </a:xfrm>
          <a:prstGeom prst="rect">
            <a:avLst/>
          </a:prstGeom>
          <a:solidFill>
            <a:srgbClr val="FFFFFF">
              <a:alpha val="72157"/>
            </a:srgbClr>
          </a:solidFill>
          <a:ln w="38100">
            <a:solidFill>
              <a:srgbClr val="0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1" dirty="0">
                <a:ln>
                  <a:solidFill>
                    <a:srgbClr val="FF0000"/>
                  </a:solidFill>
                </a:ln>
                <a:latin typeface="Comic Sans MS" pitchFamily="66" charset="0"/>
                <a:ea typeface="+mn-ea"/>
              </a:rPr>
              <a:t>Symbol: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800" dirty="0">
                <a:latin typeface="Comic Sans MS" pitchFamily="66" charset="0"/>
                <a:ea typeface="+mn-ea"/>
              </a:rPr>
              <a:t>People’s livelihood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800" dirty="0">
                <a:latin typeface="Comic Sans MS" pitchFamily="66" charset="0"/>
                <a:ea typeface="+mn-ea"/>
              </a:rPr>
              <a:t>Local Taste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zh-TW" sz="2800" dirty="0">
                <a:latin typeface="Comic Sans MS" pitchFamily="66" charset="0"/>
                <a:ea typeface="+mn-ea"/>
              </a:rPr>
              <a:t>Night Life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zh-TW" sz="28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Comic Sans MS" pitchFamily="66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1" dirty="0">
                <a:ln>
                  <a:solidFill>
                    <a:srgbClr val="FF0000"/>
                  </a:solidFill>
                </a:ln>
                <a:latin typeface="Comic Sans MS" pitchFamily="66" charset="0"/>
                <a:ea typeface="+mn-ea"/>
              </a:rPr>
              <a:t>Things to do: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800" dirty="0">
                <a:latin typeface="Comic Sans MS" pitchFamily="66" charset="0"/>
                <a:ea typeface="+mn-ea"/>
              </a:rPr>
              <a:t>Eat local food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800" dirty="0">
                <a:latin typeface="Comic Sans MS" pitchFamily="66" charset="0"/>
                <a:ea typeface="+mn-ea"/>
              </a:rPr>
              <a:t>Buy goods at very low price!</a:t>
            </a:r>
            <a:endParaRPr kumimoji="0" lang="en-US" sz="2800" dirty="0">
              <a:latin typeface="Comic Sans MS" pitchFamily="66" charset="0"/>
              <a:ea typeface="+mn-ea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6581775"/>
            <a:ext cx="5638800" cy="276225"/>
          </a:xfrm>
          <a:prstGeom prst="rect">
            <a:avLst/>
          </a:prstGeom>
          <a:solidFill>
            <a:srgbClr val="FFFFFF">
              <a:alpha val="6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200">
                <a:latin typeface="Gill Sans MT" pitchFamily="34" charset="0"/>
              </a:rPr>
              <a:t>Source: http://besttouristplace.com/wp-content/uploads/2011/06/Shilin-Night-Market.jpg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00200" y="685800"/>
            <a:ext cx="3203575" cy="2228850"/>
            <a:chOff x="3810000" y="1676400"/>
            <a:chExt cx="2060051" cy="1543050"/>
          </a:xfrm>
        </p:grpSpPr>
        <p:pic>
          <p:nvPicPr>
            <p:cNvPr id="30729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0" y="1676400"/>
              <a:ext cx="2060051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0" name="TextBox 3"/>
            <p:cNvSpPr txBox="1">
              <a:spLocks noChangeArrowheads="1"/>
            </p:cNvSpPr>
            <p:nvPr/>
          </p:nvSpPr>
          <p:spPr bwMode="auto">
            <a:xfrm>
              <a:off x="3810000" y="1676400"/>
              <a:ext cx="1447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zh-TW">
                  <a:solidFill>
                    <a:schemeClr val="bg1"/>
                  </a:solidFill>
                  <a:latin typeface="Gill Sans MT" pitchFamily="34" charset="0"/>
                </a:rPr>
                <a:t>Stinky Tofu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24200" y="1905000"/>
            <a:ext cx="3305175" cy="2533650"/>
            <a:chOff x="4419600" y="2438400"/>
            <a:chExt cx="2466975" cy="1847850"/>
          </a:xfrm>
        </p:grpSpPr>
        <p:pic>
          <p:nvPicPr>
            <p:cNvPr id="3072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19600" y="2438400"/>
              <a:ext cx="246697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8" name="TextBox 6"/>
            <p:cNvSpPr txBox="1">
              <a:spLocks noChangeArrowheads="1"/>
            </p:cNvSpPr>
            <p:nvPr/>
          </p:nvSpPr>
          <p:spPr bwMode="auto">
            <a:xfrm>
              <a:off x="4419600" y="2438400"/>
              <a:ext cx="1066800" cy="2693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>
                  <a:solidFill>
                    <a:srgbClr val="FF0000"/>
                  </a:solidFill>
                  <a:latin typeface="Gill Sans MT" pitchFamily="34" charset="0"/>
                </a:rPr>
                <a:t>Aiyu Jelly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257800" y="3657600"/>
            <a:ext cx="3228975" cy="2228850"/>
            <a:chOff x="5486400" y="3124200"/>
            <a:chExt cx="2543175" cy="1847850"/>
          </a:xfrm>
        </p:grpSpPr>
        <p:pic>
          <p:nvPicPr>
            <p:cNvPr id="30725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62600" y="3124200"/>
              <a:ext cx="246697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486400" y="3124200"/>
              <a:ext cx="1676695" cy="306659"/>
            </a:xfrm>
            <a:prstGeom prst="rect">
              <a:avLst/>
            </a:prstGeom>
            <a:solidFill>
              <a:schemeClr val="accent5"/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dirty="0">
                  <a:solidFill>
                    <a:schemeClr val="accent4"/>
                  </a:solidFill>
                  <a:latin typeface="+mn-lt"/>
                  <a:ea typeface="+mn-ea"/>
                </a:rPr>
                <a:t>Oyster Omelet</a:t>
              </a:r>
              <a:endParaRPr kumimoji="0" lang="en-US" dirty="0">
                <a:solidFill>
                  <a:schemeClr val="accent4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0724" name="Rectangle 10"/>
          <p:cNvSpPr>
            <a:spLocks noChangeArrowheads="1"/>
          </p:cNvSpPr>
          <p:nvPr/>
        </p:nvSpPr>
        <p:spPr bwMode="auto">
          <a:xfrm>
            <a:off x="4800600" y="62484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http://blogs.villagevoice.com/forkintheroad/DSC06179v.jpg</a:t>
            </a:r>
          </a:p>
          <a:p>
            <a:r>
              <a:rPr kumimoji="0" lang="en-US" altLang="zh-TW" sz="1200">
                <a:latin typeface="Gill Sans MT" pitchFamily="34" charset="0"/>
              </a:rPr>
              <a:t>http://http.cdnlayer.com/smoola/00/00/56/2a3e54f40b9e2ab5_m.jpg</a:t>
            </a:r>
          </a:p>
          <a:p>
            <a:r>
              <a:rPr kumimoji="0" lang="en-US" altLang="zh-TW" sz="1200">
                <a:latin typeface="Gill Sans MT" pitchFamily="34" charset="0"/>
              </a:rPr>
              <a:t>http://farm2.static.flickr.com/1327/910394471_5151284934.jpg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31746" name="Picture 6" descr="http://naphtalie.files.wordpress.com/2011/02/36386_401385521482_619411482_4524584_445677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545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文字方塊 3"/>
          <p:cNvSpPr txBox="1">
            <a:spLocks noChangeArrowheads="1"/>
          </p:cNvSpPr>
          <p:nvPr/>
        </p:nvSpPr>
        <p:spPr bwMode="auto">
          <a:xfrm>
            <a:off x="6705600" y="6488113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>
                <a:latin typeface="Gill Sans MT" pitchFamily="34" charset="0"/>
                <a:ea typeface="微軟正黑體"/>
                <a:cs typeface="微軟正黑體"/>
              </a:rPr>
              <a:t>Speaker:</a:t>
            </a:r>
            <a:r>
              <a:rPr kumimoji="0" lang="zh-TW" altLang="en-US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b="1">
                <a:solidFill>
                  <a:srgbClr val="92D050"/>
                </a:solidFill>
                <a:latin typeface="Comic Sans MS" pitchFamily="66" charset="0"/>
              </a:rPr>
              <a:t>Allyn Nuevo </a:t>
            </a:r>
          </a:p>
        </p:txBody>
      </p:sp>
      <p:sp>
        <p:nvSpPr>
          <p:cNvPr id="9" name="Rectangle 8"/>
          <p:cNvSpPr/>
          <p:nvPr/>
        </p:nvSpPr>
        <p:spPr>
          <a:xfrm rot="586826">
            <a:off x="7370763" y="1439863"/>
            <a:ext cx="1008062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5753100" y="1447800"/>
            <a:ext cx="2514600" cy="609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dirty="0">
                <a:solidFill>
                  <a:schemeClr val="tx1"/>
                </a:solidFill>
                <a:latin typeface="Bernard MT Condensed" pitchFamily="18" charset="0"/>
                <a:cs typeface="Aharoni" pitchFamily="2" charset="-79"/>
              </a:rPr>
              <a:t>Sun Moon Lake</a:t>
            </a:r>
            <a:endParaRPr kumimoji="0" lang="en-US" sz="2800" dirty="0">
              <a:solidFill>
                <a:schemeClr val="tx1"/>
              </a:solidFill>
              <a:latin typeface="Bernard MT Condensed" pitchFamily="18" charset="0"/>
              <a:cs typeface="Aharoni" pitchFamily="2" charset="-79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05400" y="304800"/>
            <a:ext cx="3657600" cy="1066800"/>
          </a:xfrm>
          <a:prstGeom prst="roundRect">
            <a:avLst>
              <a:gd name="adj" fmla="val 45810"/>
            </a:avLst>
          </a:prstGeom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esterday Demo" pitchFamily="82" charset="0"/>
              </a:rPr>
              <a:t>Day 2 &amp; 3</a:t>
            </a:r>
            <a:endParaRPr kumimoji="0"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Jesterday Dem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www.evaair.com/NR/rdonlyres/24399B94-CA3F-496E-82E8-810C0184ECFB/0/1280x1024_Sun_Moon_Lake.jpg"/>
          <p:cNvPicPr>
            <a:picLocks noChangeAspect="1" noChangeArrowheads="1"/>
          </p:cNvPicPr>
          <p:nvPr/>
        </p:nvPicPr>
        <p:blipFill>
          <a:blip r:embed="rId2"/>
          <a:srcRect b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33800" y="152400"/>
            <a:ext cx="5257800" cy="1219200"/>
            <a:chOff x="2895600" y="5245894"/>
            <a:chExt cx="6019800" cy="1371600"/>
          </a:xfrm>
        </p:grpSpPr>
        <p:sp>
          <p:nvSpPr>
            <p:cNvPr id="5" name="Rounded Rectangle 4"/>
            <p:cNvSpPr/>
            <p:nvPr/>
          </p:nvSpPr>
          <p:spPr>
            <a:xfrm>
              <a:off x="2895600" y="5245894"/>
              <a:ext cx="6019800" cy="1371600"/>
            </a:xfrm>
            <a:prstGeom prst="roundRect">
              <a:avLst/>
            </a:prstGeom>
            <a:solidFill>
              <a:srgbClr val="FFFFFF">
                <a:alpha val="54118"/>
              </a:srgbClr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15560" y="5294115"/>
              <a:ext cx="5899840" cy="1200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3600" b="1" dirty="0">
                  <a:solidFill>
                    <a:srgbClr val="7030A0"/>
                  </a:solidFill>
                  <a:latin typeface="Kristen ITC" pitchFamily="66" charset="0"/>
                </a:rPr>
                <a:t>Sun Moon Lake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3600">
                  <a:solidFill>
                    <a:srgbClr val="7030A0"/>
                  </a:solidFill>
                  <a:latin typeface="Kristen ITC" pitchFamily="66" charset="0"/>
                </a:rPr>
                <a:t>日</a:t>
              </a:r>
              <a:r>
                <a:rPr kumimoji="0" lang="ja-JP" altLang="en-US" sz="3600" dirty="0">
                  <a:solidFill>
                    <a:srgbClr val="7030A0"/>
                  </a:solidFill>
                  <a:latin typeface="Kristen ITC" pitchFamily="66" charset="0"/>
                </a:rPr>
                <a:t>月潭</a:t>
              </a:r>
              <a:endParaRPr kumimoji="0" lang="en-US" altLang="en-US" sz="3600" dirty="0">
                <a:solidFill>
                  <a:srgbClr val="7030A0"/>
                </a:solidFill>
                <a:latin typeface="Kristen ITC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71600" y="990600"/>
            <a:ext cx="7467600" cy="3048000"/>
          </a:xfrm>
          <a:prstGeom prst="roundRect">
            <a:avLst>
              <a:gd name="adj" fmla="val 7093"/>
            </a:avLst>
          </a:prstGeom>
          <a:solidFill>
            <a:srgbClr val="000000">
              <a:alpha val="76078"/>
            </a:srgbClr>
          </a:solidFill>
          <a:ln w="952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 Largest natural lake in Taiwan (800 hectares)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 Divided by the tiny </a:t>
            </a:r>
            <a:r>
              <a:rPr kumimoji="0" lang="en-US" dirty="0" err="1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Lalu</a:t>
            </a: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 island</a:t>
            </a:r>
            <a:r>
              <a:rPr kumimoji="0" lang="en-US" altLang="zh-TW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(</a:t>
            </a:r>
            <a:r>
              <a:rPr kumimoji="0" lang="zh-TW" alt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拉魯島</a:t>
            </a:r>
            <a:r>
              <a:rPr kumimoji="0" lang="en-US" altLang="zh-TW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)</a:t>
            </a:r>
            <a:endParaRPr kumimoji="0" lang="en-US" dirty="0">
              <a:solidFill>
                <a:srgbClr val="FFFF66"/>
              </a:solidFill>
              <a:latin typeface="Kristen ITC" pitchFamily="66" charset="0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 East part of the lake is shaped like the sun and west part is shaped like a moon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 </a:t>
            </a: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Used to be a famous wedding venue until the most of the island sunk because of the 921 earthquake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 Home to the </a:t>
            </a:r>
            <a:r>
              <a:rPr kumimoji="0" lang="en-US" dirty="0" err="1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Thao</a:t>
            </a:r>
            <a:r>
              <a:rPr kumimoji="0" 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 tribe(</a:t>
            </a:r>
            <a:r>
              <a:rPr kumimoji="0" lang="zh-TW" altLang="en-US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邵族</a:t>
            </a:r>
            <a:r>
              <a:rPr kumimoji="0" lang="en-US" altLang="zh-TW" dirty="0">
                <a:solidFill>
                  <a:srgbClr val="FFFF66"/>
                </a:solidFill>
                <a:latin typeface="Kristen ITC" pitchFamily="66" charset="0"/>
                <a:cs typeface="Arial" pitchFamily="34" charset="0"/>
              </a:rPr>
              <a:t>)</a:t>
            </a:r>
            <a:endParaRPr kumimoji="0" lang="en-US" dirty="0">
              <a:solidFill>
                <a:srgbClr val="FFFF66"/>
              </a:solidFill>
              <a:latin typeface="Kristen ITC" pitchFamily="66" charset="0"/>
              <a:cs typeface="Arial" pitchFamily="34" charset="0"/>
            </a:endParaRPr>
          </a:p>
        </p:txBody>
      </p:sp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990600" y="236538"/>
            <a:ext cx="8153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200" b="1">
                <a:solidFill>
                  <a:srgbClr val="002060"/>
                </a:solidFill>
                <a:latin typeface="DENNE MILK TEA"/>
              </a:rPr>
              <a:t>Interesting Facts About Sun Moon Lake:</a:t>
            </a:r>
          </a:p>
        </p:txBody>
      </p:sp>
      <p:pic>
        <p:nvPicPr>
          <p:cNvPr id="33795" name="Picture 2" descr="Photo Gall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4267200"/>
            <a:ext cx="33940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4" descr="Photo Gall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4267200"/>
            <a:ext cx="33940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6432550" y="6581775"/>
            <a:ext cx="2711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Source:  http://www.sunmoonlake.gov.tw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http://2.bp.blogspot.com/_u7ryccJN3ZQ/TT4mSWwB67I/AAAAAAAAEhQ/s1AxN6K_5Do/s1600/taipei-101.jpg"/>
          <p:cNvPicPr>
            <a:picLocks noChangeAspect="1" noChangeArrowheads="1"/>
          </p:cNvPicPr>
          <p:nvPr/>
        </p:nvPicPr>
        <p:blipFill>
          <a:blip r:embed="rId2"/>
          <a:srcRect l="53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886200" y="304800"/>
            <a:ext cx="5029200" cy="1524000"/>
          </a:xfrm>
          <a:prstGeom prst="roundRect">
            <a:avLst/>
          </a:prstGeom>
          <a:solidFill>
            <a:srgbClr val="FFFF66">
              <a:alpha val="83137"/>
            </a:srgb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dirty="0">
                <a:solidFill>
                  <a:schemeClr val="tx1"/>
                </a:solidFill>
                <a:latin typeface="Cookies" pitchFamily="2" charset="0"/>
              </a:rPr>
              <a:t>Let us embark on a tour around </a:t>
            </a:r>
            <a:r>
              <a:rPr kumimoji="0" lang="en-US" sz="3600" dirty="0">
                <a:solidFill>
                  <a:srgbClr val="FF0000"/>
                </a:solidFill>
                <a:latin typeface="Cookies" pitchFamily="2" charset="0"/>
              </a:rPr>
              <a:t>T</a:t>
            </a:r>
            <a:r>
              <a:rPr kumimoji="0" lang="en-US" sz="3600" dirty="0">
                <a:solidFill>
                  <a:srgbClr val="FF9933"/>
                </a:solidFill>
                <a:latin typeface="Cookies" pitchFamily="2" charset="0"/>
              </a:rPr>
              <a:t>a</a:t>
            </a:r>
            <a:r>
              <a:rPr kumimoji="0" lang="en-US" sz="3600" dirty="0">
                <a:solidFill>
                  <a:srgbClr val="7030A0"/>
                </a:solidFill>
                <a:latin typeface="Cookies" pitchFamily="2" charset="0"/>
              </a:rPr>
              <a:t>i</a:t>
            </a:r>
            <a:r>
              <a:rPr kumimoji="0" lang="en-US" sz="3600" dirty="0">
                <a:solidFill>
                  <a:srgbClr val="00B050"/>
                </a:solidFill>
                <a:latin typeface="Cookies" pitchFamily="2" charset="0"/>
              </a:rPr>
              <a:t>w</a:t>
            </a:r>
            <a:r>
              <a:rPr kumimoji="0" lang="en-US" sz="3600" dirty="0">
                <a:solidFill>
                  <a:srgbClr val="0070C0"/>
                </a:solidFill>
                <a:latin typeface="Cookies" pitchFamily="2" charset="0"/>
              </a:rPr>
              <a:t>a</a:t>
            </a:r>
            <a:r>
              <a:rPr kumimoji="0" lang="en-US" sz="3600" dirty="0">
                <a:solidFill>
                  <a:srgbClr val="FF0066"/>
                </a:solidFill>
                <a:latin typeface="Cookies" pitchFamily="2" charset="0"/>
              </a:rPr>
              <a:t>n</a:t>
            </a:r>
            <a:r>
              <a:rPr kumimoji="0" lang="en-US" sz="3200" dirty="0">
                <a:solidFill>
                  <a:schemeClr val="tx1"/>
                </a:solidFill>
                <a:latin typeface="Cookies" pitchFamily="2" charset="0"/>
              </a:rPr>
              <a:t>!</a:t>
            </a:r>
            <a:endParaRPr kumimoji="0" lang="en-US" sz="3200" dirty="0">
              <a:solidFill>
                <a:schemeClr val="tx1"/>
              </a:solidFill>
              <a:latin typeface="Cookies" pitchFamily="2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52400" y="6505575"/>
            <a:ext cx="7086600" cy="276225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200">
                <a:latin typeface="Gill Sans MT" pitchFamily="34" charset="0"/>
              </a:rPr>
              <a:t>Source: http://thebesttraveldestinations.com/wp-content/uploads/2011/01/taipei_101_taiwan_01-600x443.jpg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Things to do in Sun Moon Lake: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4002088"/>
            <a:ext cx="3962400" cy="2124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200" b="1" dirty="0">
                <a:latin typeface="+mn-lt"/>
                <a:ea typeface="+mn-ea"/>
              </a:rPr>
              <a:t>Visit the </a:t>
            </a:r>
            <a:r>
              <a:rPr kumimoji="0" lang="en-US" sz="2200" b="1" dirty="0" err="1">
                <a:latin typeface="+mn-lt"/>
                <a:ea typeface="+mn-ea"/>
              </a:rPr>
              <a:t>TsenPagoda</a:t>
            </a:r>
            <a:r>
              <a:rPr kumimoji="0" lang="en-US" altLang="zh-TW" sz="2000" b="1" dirty="0">
                <a:latin typeface="+mn-lt"/>
                <a:ea typeface="+mn-ea"/>
              </a:rPr>
              <a:t>(</a:t>
            </a:r>
            <a:r>
              <a:rPr kumimoji="0" lang="zh-TW" altLang="en-US" sz="2000" b="1" dirty="0">
                <a:latin typeface="+mn-lt"/>
                <a:ea typeface="+mn-ea"/>
              </a:rPr>
              <a:t>慈恩塔</a:t>
            </a:r>
            <a:r>
              <a:rPr kumimoji="0" lang="en-US" altLang="zh-TW" sz="2000" b="1" dirty="0">
                <a:latin typeface="+mn-lt"/>
                <a:ea typeface="+mn-ea"/>
              </a:rPr>
              <a:t>)</a:t>
            </a:r>
            <a:r>
              <a:rPr kumimoji="0" lang="en-US" sz="2200" b="1" dirty="0">
                <a:latin typeface="+mn-lt"/>
                <a:ea typeface="+mn-ea"/>
              </a:rPr>
              <a:t>!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sz="300" dirty="0">
              <a:latin typeface="+mn-lt"/>
              <a:ea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latin typeface="+mn-lt"/>
                <a:ea typeface="+mn-ea"/>
              </a:rPr>
              <a:t> built in honor of Chiang Kai -</a:t>
            </a:r>
            <a:r>
              <a:rPr kumimoji="0" lang="en-US" dirty="0" err="1">
                <a:latin typeface="+mn-lt"/>
                <a:ea typeface="+mn-ea"/>
              </a:rPr>
              <a:t>Shek’s</a:t>
            </a:r>
            <a:r>
              <a:rPr kumimoji="0" lang="en-US" dirty="0">
                <a:latin typeface="+mn-lt"/>
                <a:ea typeface="+mn-ea"/>
              </a:rPr>
              <a:t> mother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latin typeface="+mn-lt"/>
                <a:ea typeface="+mn-ea"/>
              </a:rPr>
              <a:t> </a:t>
            </a:r>
            <a:r>
              <a:rPr kumimoji="0" lang="en-US" dirty="0">
                <a:latin typeface="+mn-lt"/>
                <a:ea typeface="+mn-ea"/>
              </a:rPr>
              <a:t>9-story; traditional Chinese style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sz="1200" dirty="0">
              <a:latin typeface="+mn-lt"/>
              <a:ea typeface="+mn-ea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76800" y="1143000"/>
            <a:ext cx="4267200" cy="2286000"/>
            <a:chOff x="6172200" y="3124200"/>
            <a:chExt cx="3939989" cy="2286000"/>
          </a:xfrm>
        </p:grpSpPr>
        <p:sp>
          <p:nvSpPr>
            <p:cNvPr id="12" name="Rectangle 11"/>
            <p:cNvSpPr/>
            <p:nvPr/>
          </p:nvSpPr>
          <p:spPr>
            <a:xfrm>
              <a:off x="6172200" y="3124200"/>
              <a:ext cx="3885756" cy="228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34826" name="TextBox 10"/>
            <p:cNvSpPr txBox="1">
              <a:spLocks noChangeArrowheads="1"/>
            </p:cNvSpPr>
            <p:nvPr/>
          </p:nvSpPr>
          <p:spPr bwMode="auto">
            <a:xfrm>
              <a:off x="6172200" y="3124200"/>
              <a:ext cx="3939989" cy="2154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kumimoji="0" lang="en-US" altLang="zh-TW" sz="2400" b="1">
                  <a:latin typeface="Gill Sans MT" pitchFamily="34" charset="0"/>
                </a:rPr>
                <a:t>Visit Wenwu Temple</a:t>
              </a:r>
              <a:r>
                <a:rPr kumimoji="0" lang="en-US" altLang="zh-TW" sz="2000" b="1">
                  <a:latin typeface="Gill Sans MT" pitchFamily="34" charset="0"/>
                  <a:ea typeface="微軟正黑體"/>
                  <a:cs typeface="微軟正黑體"/>
                </a:rPr>
                <a:t>(</a:t>
              </a:r>
              <a:r>
                <a:rPr kumimoji="0" lang="zh-TW" altLang="en-US" sz="2000" b="1">
                  <a:latin typeface="Gill Sans MT" pitchFamily="34" charset="0"/>
                  <a:ea typeface="微軟正黑體"/>
                  <a:cs typeface="微軟正黑體"/>
                </a:rPr>
                <a:t>文武廟</a:t>
              </a:r>
              <a:r>
                <a:rPr kumimoji="0" lang="en-US" altLang="zh-TW" sz="2000" b="1">
                  <a:latin typeface="Gill Sans MT" pitchFamily="34" charset="0"/>
                  <a:ea typeface="微軟正黑體"/>
                  <a:cs typeface="微軟正黑體"/>
                </a:rPr>
                <a:t>)</a:t>
              </a:r>
              <a:r>
                <a:rPr kumimoji="0" lang="en-US" altLang="zh-TW" sz="2000" b="1">
                  <a:latin typeface="Gill Sans MT" pitchFamily="34" charset="0"/>
                </a:rPr>
                <a:t>!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Taoist Shrine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Great sunset view overlooking the lake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Palace style of northern China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The only temple in Taiwan that has a statue of Confucius</a:t>
              </a:r>
            </a:p>
          </p:txBody>
        </p:sp>
      </p:grpSp>
      <p:pic>
        <p:nvPicPr>
          <p:cNvPr id="87042" name="Picture 2" descr="http://eng.taiwan.net.tw/att/2/small_scenic_spots/09947_011497_135-0003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37338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 l="28223" t="24667" r="51025" b="8667"/>
          <a:stretch>
            <a:fillRect/>
          </a:stretch>
        </p:blipFill>
        <p:spPr bwMode="auto">
          <a:xfrm>
            <a:off x="5105400" y="3998913"/>
            <a:ext cx="1127125" cy="212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7046" name="Picture 6" descr="http://www.taiwanese-secrets.com/image-files/sun-moon-lake.004.jpg"/>
          <p:cNvPicPr>
            <a:picLocks noChangeAspect="1" noChangeArrowheads="1"/>
          </p:cNvPicPr>
          <p:nvPr/>
        </p:nvPicPr>
        <p:blipFill>
          <a:blip r:embed="rId4"/>
          <a:srcRect l="9914" r="4289" b="7500"/>
          <a:stretch>
            <a:fillRect/>
          </a:stretch>
        </p:blipFill>
        <p:spPr bwMode="auto">
          <a:xfrm>
            <a:off x="6248400" y="4002088"/>
            <a:ext cx="2828925" cy="212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3" name="Rectangle 12"/>
          <p:cNvSpPr>
            <a:spLocks noChangeArrowheads="1"/>
          </p:cNvSpPr>
          <p:nvPr/>
        </p:nvSpPr>
        <p:spPr bwMode="auto">
          <a:xfrm>
            <a:off x="5486400" y="6124575"/>
            <a:ext cx="3810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http://www.taiwanese-secrets.com/sun-moon-lake.html</a:t>
            </a:r>
          </a:p>
        </p:txBody>
      </p:sp>
      <p:sp>
        <p:nvSpPr>
          <p:cNvPr id="34824" name="Rectangle 13"/>
          <p:cNvSpPr>
            <a:spLocks noChangeArrowheads="1"/>
          </p:cNvSpPr>
          <p:nvPr/>
        </p:nvSpPr>
        <p:spPr bwMode="auto">
          <a:xfrm>
            <a:off x="990600" y="3424238"/>
            <a:ext cx="5791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http://eng.taiwan.net.tw/att/2/small_scenic_spots/09947_011497_135-000347.jpg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Things to do in Sun Moon Lake: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495800" y="1295400"/>
            <a:ext cx="4495800" cy="2354263"/>
            <a:chOff x="6172200" y="3124200"/>
            <a:chExt cx="3939989" cy="2354491"/>
          </a:xfrm>
        </p:grpSpPr>
        <p:sp>
          <p:nvSpPr>
            <p:cNvPr id="12" name="Rectangle 11"/>
            <p:cNvSpPr/>
            <p:nvPr/>
          </p:nvSpPr>
          <p:spPr>
            <a:xfrm>
              <a:off x="6172200" y="3124200"/>
              <a:ext cx="3885731" cy="228622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35849" name="TextBox 10"/>
            <p:cNvSpPr txBox="1">
              <a:spLocks noChangeArrowheads="1"/>
            </p:cNvSpPr>
            <p:nvPr/>
          </p:nvSpPr>
          <p:spPr bwMode="auto">
            <a:xfrm>
              <a:off x="6172200" y="3124200"/>
              <a:ext cx="3939989" cy="2354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kumimoji="0" lang="en-US" altLang="zh-TW" sz="2300" b="1">
                  <a:latin typeface="Gill Sans MT" pitchFamily="34" charset="0"/>
                </a:rPr>
                <a:t>Ride the gondola!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Links the Sun Moon Lake to the Formosan Aboriginal Culture Village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 Reached its three-millionth rider within just one year of operations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Cars painted in red, yellow &amp; blue representing sun, moon &amp; lake, respectively</a:t>
              </a:r>
            </a:p>
          </p:txBody>
        </p:sp>
      </p:grpSp>
      <p:pic>
        <p:nvPicPr>
          <p:cNvPr id="20482" name="Picture 2" descr="http://tw.tranews.com/Show/images/News/322158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95400"/>
            <a:ext cx="3048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2344" t="22000" r="41872" b="7333"/>
          <a:stretch>
            <a:fillRect/>
          </a:stretch>
        </p:blipFill>
        <p:spPr bwMode="auto">
          <a:xfrm>
            <a:off x="5334000" y="3886200"/>
            <a:ext cx="3498850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5" name="Picture 5" descr="http://sarahpelham.com/wp-content/gallery/sun-moon-lake/010211_SunMoonLake_0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886200"/>
            <a:ext cx="3886200" cy="259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1219200" y="35814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http://tw.tranews.com/Show/images/News/3221587_1.jpg</a:t>
            </a:r>
          </a:p>
        </p:txBody>
      </p:sp>
      <p:sp>
        <p:nvSpPr>
          <p:cNvPr id="35847" name="Rectangle 9"/>
          <p:cNvSpPr>
            <a:spLocks noChangeArrowheads="1"/>
          </p:cNvSpPr>
          <p:nvPr/>
        </p:nvSpPr>
        <p:spPr bwMode="auto">
          <a:xfrm>
            <a:off x="5334000" y="65055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http://www.flickr.com/photos/damon_tighe/4366349236/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Things to do in Sun Moon Lake: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86018" name="Picture 2" descr="Boats Sun Moon Lake"/>
          <p:cNvPicPr>
            <a:picLocks noChangeAspect="1" noChangeArrowheads="1"/>
          </p:cNvPicPr>
          <p:nvPr/>
        </p:nvPicPr>
        <p:blipFill>
          <a:blip r:embed="rId2"/>
          <a:srcRect b="10001"/>
          <a:stretch>
            <a:fillRect/>
          </a:stretch>
        </p:blipFill>
        <p:spPr bwMode="auto">
          <a:xfrm>
            <a:off x="1257300" y="1143000"/>
            <a:ext cx="36957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6020" name="Picture 4" descr="lizard"/>
          <p:cNvPicPr>
            <a:picLocks noChangeAspect="1" noChangeArrowheads="1"/>
          </p:cNvPicPr>
          <p:nvPr/>
        </p:nvPicPr>
        <p:blipFill>
          <a:blip r:embed="rId3"/>
          <a:srcRect b="7500"/>
          <a:stretch>
            <a:fillRect/>
          </a:stretch>
        </p:blipFill>
        <p:spPr bwMode="auto">
          <a:xfrm>
            <a:off x="5265738" y="3943350"/>
            <a:ext cx="36703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19200" y="3925888"/>
            <a:ext cx="3940175" cy="23701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400" b="1" dirty="0">
                <a:latin typeface="+mn-lt"/>
                <a:ea typeface="+mn-ea"/>
              </a:rPr>
              <a:t>Go on a hiking trail!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latin typeface="+mn-lt"/>
                <a:ea typeface="+mn-ea"/>
              </a:rPr>
              <a:t> Mt. </a:t>
            </a:r>
            <a:r>
              <a:rPr kumimoji="0" lang="en-US" dirty="0" err="1">
                <a:latin typeface="+mn-lt"/>
                <a:ea typeface="+mn-ea"/>
              </a:rPr>
              <a:t>Maolan</a:t>
            </a:r>
            <a:r>
              <a:rPr kumimoji="0" lang="en-US" dirty="0">
                <a:latin typeface="+mn-lt"/>
                <a:ea typeface="+mn-ea"/>
              </a:rPr>
              <a:t> Trail</a:t>
            </a:r>
            <a:r>
              <a:rPr kumimoji="0" lang="en-US" altLang="zh-TW" dirty="0">
                <a:latin typeface="+mn-lt"/>
                <a:ea typeface="+mn-ea"/>
              </a:rPr>
              <a:t>(</a:t>
            </a:r>
            <a:r>
              <a:rPr kumimoji="0" lang="zh-TW" altLang="en-US" dirty="0">
                <a:latin typeface="+mn-lt"/>
                <a:ea typeface="+mn-ea"/>
              </a:rPr>
              <a:t>貓蘭山步道</a:t>
            </a:r>
            <a:r>
              <a:rPr kumimoji="0" lang="en-US" altLang="zh-TW" dirty="0">
                <a:latin typeface="+mn-lt"/>
                <a:ea typeface="+mn-ea"/>
              </a:rPr>
              <a:t>)</a:t>
            </a:r>
            <a:endParaRPr kumimoji="0" lang="en-US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atin typeface="+mn-lt"/>
                <a:ea typeface="+mn-ea"/>
              </a:rPr>
              <a:t>   - 3km trail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atin typeface="+mn-lt"/>
                <a:ea typeface="+mn-ea"/>
              </a:rPr>
              <a:t>   - view of the vast tea plantations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05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dirty="0">
                <a:latin typeface="+mn-lt"/>
                <a:ea typeface="+mn-ea"/>
              </a:rPr>
              <a:t> Mt. </a:t>
            </a:r>
            <a:r>
              <a:rPr kumimoji="0" lang="en-US" dirty="0" err="1">
                <a:latin typeface="+mn-lt"/>
                <a:ea typeface="+mn-ea"/>
              </a:rPr>
              <a:t>Shuishe</a:t>
            </a:r>
            <a:r>
              <a:rPr kumimoji="0" lang="en-US" dirty="0">
                <a:latin typeface="+mn-lt"/>
                <a:ea typeface="+mn-ea"/>
              </a:rPr>
              <a:t> Trail</a:t>
            </a:r>
            <a:r>
              <a:rPr kumimoji="0" lang="en-US" altLang="zh-TW" dirty="0">
                <a:latin typeface="+mn-lt"/>
                <a:ea typeface="+mn-ea"/>
              </a:rPr>
              <a:t>(</a:t>
            </a:r>
            <a:r>
              <a:rPr kumimoji="0" lang="zh-TW" altLang="en-US" dirty="0">
                <a:latin typeface="+mn-lt"/>
                <a:ea typeface="+mn-ea"/>
              </a:rPr>
              <a:t>水社山步道</a:t>
            </a:r>
            <a:r>
              <a:rPr kumimoji="0" lang="en-US" altLang="zh-TW" dirty="0">
                <a:latin typeface="+mn-lt"/>
                <a:ea typeface="+mn-ea"/>
              </a:rPr>
              <a:t>)</a:t>
            </a:r>
            <a:endParaRPr kumimoji="0" lang="en-US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atin typeface="+mn-lt"/>
                <a:ea typeface="+mn-ea"/>
              </a:rPr>
              <a:t>   - the summit is 2059m above sea-level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dirty="0">
                <a:latin typeface="+mn-lt"/>
                <a:ea typeface="+mn-ea"/>
              </a:rPr>
              <a:t>   - best views of the lake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1425" y="1143000"/>
            <a:ext cx="3940175" cy="2286000"/>
            <a:chOff x="6172200" y="3124200"/>
            <a:chExt cx="3939989" cy="2286000"/>
          </a:xfrm>
        </p:grpSpPr>
        <p:sp>
          <p:nvSpPr>
            <p:cNvPr id="12" name="Rectangle 11"/>
            <p:cNvSpPr/>
            <p:nvPr/>
          </p:nvSpPr>
          <p:spPr>
            <a:xfrm>
              <a:off x="6172200" y="3124200"/>
              <a:ext cx="3886017" cy="228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36873" name="TextBox 10"/>
            <p:cNvSpPr txBox="1">
              <a:spLocks noChangeArrowheads="1"/>
            </p:cNvSpPr>
            <p:nvPr/>
          </p:nvSpPr>
          <p:spPr bwMode="auto">
            <a:xfrm>
              <a:off x="6172200" y="3124200"/>
              <a:ext cx="3939989" cy="187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kumimoji="0" lang="en-US" altLang="zh-TW" sz="2400" b="1">
                  <a:latin typeface="Gill Sans MT" pitchFamily="34" charset="0"/>
                </a:rPr>
                <a:t>Rent a boat!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at the Shuishe pier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rowing to Lalu Island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NT$200 / hr</a:t>
              </a:r>
            </a:p>
            <a:p>
              <a:pPr>
                <a:spcAft>
                  <a:spcPts val="600"/>
                </a:spcAft>
                <a:buFont typeface="Arial" charset="0"/>
                <a:buChar char="•"/>
              </a:pPr>
              <a:r>
                <a:rPr kumimoji="0" lang="en-US" altLang="zh-TW">
                  <a:latin typeface="Gill Sans MT" pitchFamily="34" charset="0"/>
                </a:rPr>
                <a:t> Boat cruises cost NT$300 for 45mins.</a:t>
              </a:r>
            </a:p>
          </p:txBody>
        </p:sp>
      </p:grp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1219200" y="3429000"/>
            <a:ext cx="3810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http://www.taiwanese-secrets.com/sun-moon-lake.html</a:t>
            </a:r>
          </a:p>
        </p:txBody>
      </p:sp>
      <p:sp>
        <p:nvSpPr>
          <p:cNvPr id="36871" name="Rectangle 12"/>
          <p:cNvSpPr>
            <a:spLocks noChangeArrowheads="1"/>
          </p:cNvSpPr>
          <p:nvPr/>
        </p:nvSpPr>
        <p:spPr bwMode="auto">
          <a:xfrm>
            <a:off x="4343400" y="63246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en-US" altLang="zh-TW" sz="1200">
                <a:latin typeface="Gill Sans MT" pitchFamily="34" charset="0"/>
              </a:rPr>
              <a:t>http://www.taiwanese-secrets.com/sun-moon-lake.html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37890" name="Picture 6" descr="http://naphtalie.files.wordpress.com/2011/02/36386_401385521482_619411482_4524584_445677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545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文字方塊 3"/>
          <p:cNvSpPr txBox="1">
            <a:spLocks noChangeArrowheads="1"/>
          </p:cNvSpPr>
          <p:nvPr/>
        </p:nvSpPr>
        <p:spPr bwMode="auto">
          <a:xfrm>
            <a:off x="6705600" y="6488113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>
                <a:latin typeface="Gill Sans MT" pitchFamily="34" charset="0"/>
                <a:ea typeface="微軟正黑體"/>
                <a:cs typeface="微軟正黑體"/>
              </a:rPr>
              <a:t>Speaker:</a:t>
            </a:r>
            <a:r>
              <a:rPr kumimoji="0" lang="zh-TW" altLang="en-US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b="1">
                <a:solidFill>
                  <a:srgbClr val="92D050"/>
                </a:solidFill>
                <a:latin typeface="Comic Sans MS" pitchFamily="66" charset="0"/>
              </a:rPr>
              <a:t>Jerrel Lai</a:t>
            </a:r>
          </a:p>
        </p:txBody>
      </p:sp>
      <p:sp>
        <p:nvSpPr>
          <p:cNvPr id="9" name="Rectangle 8"/>
          <p:cNvSpPr/>
          <p:nvPr/>
        </p:nvSpPr>
        <p:spPr>
          <a:xfrm rot="586826">
            <a:off x="7370763" y="1439863"/>
            <a:ext cx="1008062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5753100" y="1447800"/>
            <a:ext cx="2514600" cy="609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dirty="0">
                <a:solidFill>
                  <a:schemeClr val="tx1"/>
                </a:solidFill>
                <a:latin typeface="Bernard MT Condensed" pitchFamily="18" charset="0"/>
                <a:cs typeface="Aharoni" pitchFamily="2" charset="-79"/>
              </a:rPr>
              <a:t>Tainan</a:t>
            </a:r>
            <a:endParaRPr kumimoji="0" lang="en-US" sz="2800" dirty="0">
              <a:solidFill>
                <a:schemeClr val="tx1"/>
              </a:solidFill>
              <a:latin typeface="Bernard MT Condensed" pitchFamily="18" charset="0"/>
              <a:cs typeface="Aharoni" pitchFamily="2" charset="-79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05400" y="304800"/>
            <a:ext cx="3657600" cy="1066800"/>
          </a:xfrm>
          <a:prstGeom prst="roundRect">
            <a:avLst>
              <a:gd name="adj" fmla="val 45810"/>
            </a:avLst>
          </a:prstGeom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esterday Demo" pitchFamily="82" charset="0"/>
              </a:rPr>
              <a:t>Day 4 &amp;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內容版面配置區 12" descr="0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628775"/>
            <a:ext cx="4251325" cy="460057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How to get there:</a:t>
            </a:r>
            <a:endParaRPr lang="zh-TW" alt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" name="甜甜圈 5"/>
          <p:cNvSpPr/>
          <p:nvPr/>
        </p:nvSpPr>
        <p:spPr>
          <a:xfrm>
            <a:off x="3851275" y="2636838"/>
            <a:ext cx="1225550" cy="1296987"/>
          </a:xfrm>
          <a:prstGeom prst="donut">
            <a:avLst>
              <a:gd name="adj" fmla="val 84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7" name="甜甜圈 6"/>
          <p:cNvSpPr/>
          <p:nvPr/>
        </p:nvSpPr>
        <p:spPr>
          <a:xfrm>
            <a:off x="3924300" y="4005263"/>
            <a:ext cx="1152525" cy="1079500"/>
          </a:xfrm>
          <a:prstGeom prst="donut">
            <a:avLst>
              <a:gd name="adj" fmla="val 1176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4283968" y="3573016"/>
            <a:ext cx="432048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918" name="文字方塊 7"/>
          <p:cNvSpPr txBox="1">
            <a:spLocks noChangeArrowheads="1"/>
          </p:cNvSpPr>
          <p:nvPr/>
        </p:nvSpPr>
        <p:spPr bwMode="auto">
          <a:xfrm>
            <a:off x="990600" y="6396038"/>
            <a:ext cx="815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Source: http://fangshiushiu.wordpress.com/2011/04/22/get-a-copy-of-your-taiwan-map-here-%E6%82%A8%E5%B9%B8%E7%A6%8F%E7%9A%84%E5%8F%B0%E7%81%A3%E5%9C%B0%E5%9C%96%EF%BD%9E/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497763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In Tainan, we will see…</a:t>
            </a:r>
            <a:endParaRPr lang="zh-TW" alt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55650" y="1341438"/>
            <a:ext cx="3455988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/>
              <a:t>History &amp; Culture</a:t>
            </a:r>
            <a:endParaRPr kumimoji="0" lang="zh-TW" altLang="en-US" sz="3200" dirty="0"/>
          </a:p>
        </p:txBody>
      </p:sp>
      <p:sp>
        <p:nvSpPr>
          <p:cNvPr id="5" name="圓角矩形 4"/>
          <p:cNvSpPr/>
          <p:nvPr/>
        </p:nvSpPr>
        <p:spPr>
          <a:xfrm>
            <a:off x="4643438" y="1412875"/>
            <a:ext cx="3457575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400" dirty="0"/>
              <a:t>Delicacies</a:t>
            </a:r>
            <a:endParaRPr kumimoji="0" lang="zh-TW" altLang="en-US" sz="4400" dirty="0"/>
          </a:p>
        </p:txBody>
      </p:sp>
      <p:sp>
        <p:nvSpPr>
          <p:cNvPr id="6" name="圓角矩形 5"/>
          <p:cNvSpPr/>
          <p:nvPr/>
        </p:nvSpPr>
        <p:spPr>
          <a:xfrm>
            <a:off x="900113" y="3933825"/>
            <a:ext cx="3384550" cy="2519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dirty="0"/>
              <a:t>Ecology and Animals </a:t>
            </a:r>
            <a:endParaRPr kumimoji="0" lang="zh-TW" altLang="en-US" sz="4000" dirty="0"/>
          </a:p>
        </p:txBody>
      </p:sp>
      <p:sp>
        <p:nvSpPr>
          <p:cNvPr id="7" name="圓角矩形 6"/>
          <p:cNvSpPr/>
          <p:nvPr/>
        </p:nvSpPr>
        <p:spPr>
          <a:xfrm>
            <a:off x="4643438" y="4076700"/>
            <a:ext cx="3384550" cy="234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400" dirty="0"/>
              <a:t>Relaxing &amp; Scenery</a:t>
            </a:r>
            <a:endParaRPr kumimoji="0" lang="zh-TW" altLang="en-US" sz="4400" dirty="0"/>
          </a:p>
        </p:txBody>
      </p:sp>
      <p:pic>
        <p:nvPicPr>
          <p:cNvPr id="8" name="內容版面配置區 7" descr="Tainan 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3933056"/>
            <a:ext cx="3509460" cy="259766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T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1" y="1295400"/>
            <a:ext cx="3505199" cy="236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 descr="T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95400"/>
            <a:ext cx="3505200" cy="2368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T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33056"/>
            <a:ext cx="3464624" cy="259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7" name="文字方塊 11"/>
          <p:cNvSpPr txBox="1">
            <a:spLocks noChangeArrowheads="1"/>
          </p:cNvSpPr>
          <p:nvPr/>
        </p:nvSpPr>
        <p:spPr bwMode="auto">
          <a:xfrm>
            <a:off x="838200" y="6581775"/>
            <a:ext cx="3657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  <a:hlinkClick r:id="rId6"/>
              </a:rPr>
              <a:t>http://tour.tainan.gov.tw/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T0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-40000"/>
          </a:blip>
          <a:stretch>
            <a:fillRect/>
          </a:stretch>
        </p:blipFill>
        <p:spPr>
          <a:xfrm>
            <a:off x="0" y="0"/>
            <a:ext cx="9144000" cy="684802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6035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History of </a:t>
            </a:r>
            <a:r>
              <a:rPr lang="en-US" altLang="zh-TW" dirty="0">
                <a:solidFill>
                  <a:schemeClr val="tx2">
                    <a:satMod val="130000"/>
                  </a:schemeClr>
                </a:solidFill>
              </a:rPr>
              <a:t>H</a:t>
            </a: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ero stories</a:t>
            </a:r>
            <a:endParaRPr lang="zh-TW" alt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0" y="0"/>
            <a:ext cx="2411413" cy="1584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/>
              <a:t>Day 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/>
              <a:t>Morning</a:t>
            </a:r>
            <a:endParaRPr kumimoji="0" lang="zh-TW" altLang="en-US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0" y="1447800"/>
            <a:ext cx="6553200" cy="4343400"/>
          </a:xfrm>
          <a:prstGeom prst="roundRect">
            <a:avLst/>
          </a:prstGeom>
          <a:solidFill>
            <a:srgbClr val="000000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rgbClr val="FFFF00"/>
                </a:solidFill>
              </a:rPr>
              <a:t>1.  The Eternal Castle </a:t>
            </a:r>
            <a:r>
              <a:rPr kumimoji="0" lang="en-US" altLang="zh-TW" sz="2400" b="1" dirty="0">
                <a:solidFill>
                  <a:srgbClr val="009900"/>
                </a:solidFill>
              </a:rPr>
              <a:t>(</a:t>
            </a:r>
            <a:r>
              <a:rPr kumimoji="0" lang="zh-TW" altLang="en-US" sz="2400" b="1" dirty="0">
                <a:solidFill>
                  <a:srgbClr val="009900"/>
                </a:solidFill>
              </a:rPr>
              <a:t>億載金城</a:t>
            </a:r>
            <a:r>
              <a:rPr kumimoji="0" lang="en-US" altLang="zh-TW" sz="2400" b="1" dirty="0">
                <a:solidFill>
                  <a:srgbClr val="009900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zh-TW" sz="2400" dirty="0"/>
              <a:t> French design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zh-TW" sz="2400" dirty="0"/>
              <a:t> The statue of </a:t>
            </a:r>
            <a:r>
              <a:rPr kumimoji="0" lang="en-US" altLang="zh-TW" sz="2400" dirty="0" err="1"/>
              <a:t>Shen</a:t>
            </a:r>
            <a:r>
              <a:rPr kumimoji="0" lang="en-US" altLang="zh-TW" sz="2400" dirty="0"/>
              <a:t> </a:t>
            </a:r>
            <a:r>
              <a:rPr kumimoji="0" lang="en-US" altLang="zh-TW" sz="2400" dirty="0" err="1"/>
              <a:t>Baozhen</a:t>
            </a:r>
            <a:r>
              <a:rPr kumimoji="0" lang="en-US" altLang="zh-TW" sz="2400" dirty="0"/>
              <a:t> (</a:t>
            </a:r>
            <a:r>
              <a:rPr kumimoji="0" lang="zh-TW" altLang="en-US" sz="2400" dirty="0"/>
              <a:t>沈葆楨</a:t>
            </a:r>
            <a:r>
              <a:rPr kumimoji="0" lang="en-US" altLang="zh-TW" sz="2400" dirty="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rgbClr val="FFFF00"/>
                </a:solidFill>
              </a:rPr>
              <a:t>2.</a:t>
            </a:r>
            <a:r>
              <a:rPr kumimoji="0" lang="zh-TW" altLang="en-US" sz="2400" dirty="0">
                <a:solidFill>
                  <a:srgbClr val="FFFF00"/>
                </a:solidFill>
              </a:rPr>
              <a:t> </a:t>
            </a:r>
            <a:r>
              <a:rPr kumimoji="0" lang="en-US" altLang="zh-TW" sz="2400" dirty="0" err="1">
                <a:solidFill>
                  <a:srgbClr val="FFFF00"/>
                </a:solidFill>
              </a:rPr>
              <a:t>Chih</a:t>
            </a:r>
            <a:r>
              <a:rPr kumimoji="0" lang="en-US" altLang="zh-TW" sz="2400" dirty="0">
                <a:solidFill>
                  <a:srgbClr val="FFFF00"/>
                </a:solidFill>
              </a:rPr>
              <a:t> Kan Tower </a:t>
            </a:r>
            <a:r>
              <a:rPr kumimoji="0" lang="en-US" altLang="zh-TW" sz="2400" b="1" dirty="0">
                <a:solidFill>
                  <a:srgbClr val="0070C0"/>
                </a:solidFill>
              </a:rPr>
              <a:t>(</a:t>
            </a:r>
            <a:r>
              <a:rPr kumimoji="0" lang="zh-TW" altLang="en-US" sz="2400" b="1" dirty="0">
                <a:solidFill>
                  <a:srgbClr val="0070C0"/>
                </a:solidFill>
              </a:rPr>
              <a:t>赤崁樓</a:t>
            </a:r>
            <a:r>
              <a:rPr kumimoji="0" lang="en-US" altLang="zh-TW" sz="2400" b="1" dirty="0">
                <a:solidFill>
                  <a:srgbClr val="0070C0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zh-TW" sz="2400" dirty="0"/>
              <a:t> Holland culture and architectures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rgbClr val="FFFF00"/>
                </a:solidFill>
              </a:rPr>
              <a:t>3. </a:t>
            </a:r>
            <a:r>
              <a:rPr kumimoji="0" lang="en-US" altLang="zh-TW" sz="2400" dirty="0" err="1">
                <a:solidFill>
                  <a:srgbClr val="FFFF00"/>
                </a:solidFill>
              </a:rPr>
              <a:t>Anping</a:t>
            </a:r>
            <a:r>
              <a:rPr kumimoji="0" lang="en-US" altLang="zh-TW" sz="2400" dirty="0">
                <a:solidFill>
                  <a:srgbClr val="FFFF00"/>
                </a:solidFill>
              </a:rPr>
              <a:t> Old Fort </a:t>
            </a:r>
            <a:r>
              <a:rPr kumimoji="0" lang="en-US" altLang="zh-TW" sz="2400" b="1" dirty="0">
                <a:solidFill>
                  <a:schemeClr val="accent6"/>
                </a:solidFill>
              </a:rPr>
              <a:t>(</a:t>
            </a:r>
            <a:r>
              <a:rPr kumimoji="0" lang="zh-TW" altLang="en-US" sz="2400" b="1" dirty="0">
                <a:solidFill>
                  <a:schemeClr val="accent6"/>
                </a:solidFill>
              </a:rPr>
              <a:t>安平古堡</a:t>
            </a:r>
            <a:r>
              <a:rPr kumimoji="0" lang="en-US" altLang="zh-TW" sz="2400" b="1" dirty="0">
                <a:solidFill>
                  <a:schemeClr val="accent6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zh-TW" sz="2400" dirty="0"/>
              <a:t> The oldest fort in Taiwan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altLang="zh-TW" sz="2400" dirty="0"/>
              <a:t> The battle between Holland’s heroes &amp; Ming heroes</a:t>
            </a:r>
          </a:p>
        </p:txBody>
      </p:sp>
      <p:pic>
        <p:nvPicPr>
          <p:cNvPr id="12" name="圖片 5" descr="T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974975"/>
            <a:ext cx="2819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4" descr="T06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775200"/>
            <a:ext cx="31242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圖片 9" descr="T0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600" y="1219200"/>
            <a:ext cx="23114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文字方塊 8"/>
          <p:cNvSpPr txBox="1">
            <a:spLocks noChangeArrowheads="1"/>
          </p:cNvSpPr>
          <p:nvPr/>
        </p:nvSpPr>
        <p:spPr bwMode="auto">
          <a:xfrm>
            <a:off x="19050" y="5951538"/>
            <a:ext cx="3562350" cy="830262"/>
          </a:xfrm>
          <a:prstGeom prst="rect">
            <a:avLst/>
          </a:prstGeom>
          <a:solidFill>
            <a:srgbClr val="FFFFFF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Sources:</a:t>
            </a:r>
          </a:p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http://www.premier.com.tw/Touring/yizhaijincheng.htm</a:t>
            </a:r>
          </a:p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http://www.premier.com.tw/Touring/anpinggubao.htm</a:t>
            </a:r>
          </a:p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http://www.premier.com.tw/Touring/chikanlou.htm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4" descr="T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文字方塊 2"/>
          <p:cNvSpPr txBox="1">
            <a:spLocks noChangeArrowheads="1"/>
          </p:cNvSpPr>
          <p:nvPr/>
        </p:nvSpPr>
        <p:spPr bwMode="auto">
          <a:xfrm>
            <a:off x="1371600" y="152400"/>
            <a:ext cx="6629400" cy="769938"/>
          </a:xfrm>
          <a:prstGeom prst="rect">
            <a:avLst/>
          </a:prstGeom>
          <a:solidFill>
            <a:srgbClr val="000000">
              <a:alpha val="7294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4400">
                <a:solidFill>
                  <a:schemeClr val="bg1"/>
                </a:solidFill>
                <a:latin typeface="Gill Sans MT" pitchFamily="34" charset="0"/>
                <a:ea typeface="微軟正黑體"/>
                <a:cs typeface="微軟正黑體"/>
              </a:rPr>
              <a:t>Tainan Confucian Temple </a:t>
            </a:r>
            <a:endParaRPr kumimoji="0" lang="zh-TW" altLang="en-US" sz="4400">
              <a:solidFill>
                <a:schemeClr val="bg1"/>
              </a:solidFill>
              <a:latin typeface="Gill Sans MT" pitchFamily="34" charset="0"/>
              <a:ea typeface="微軟正黑體"/>
              <a:cs typeface="微軟正黑體"/>
            </a:endParaRPr>
          </a:p>
        </p:txBody>
      </p:sp>
      <p:sp>
        <p:nvSpPr>
          <p:cNvPr id="41987" name="文字方塊 3"/>
          <p:cNvSpPr txBox="1">
            <a:spLocks noChangeArrowheads="1"/>
          </p:cNvSpPr>
          <p:nvPr/>
        </p:nvSpPr>
        <p:spPr bwMode="auto">
          <a:xfrm>
            <a:off x="76200" y="6324600"/>
            <a:ext cx="4648200" cy="461963"/>
          </a:xfrm>
          <a:prstGeom prst="rect">
            <a:avLst/>
          </a:prstGeom>
          <a:solidFill>
            <a:srgbClr val="FFFFFF">
              <a:alpha val="5294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Source: http://travel.network.com.tw/tourguide/point/showpage/163.html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內容版面配置區 3" descr="T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  <a:solidFill>
            <a:srgbClr val="003300">
              <a:alpha val="80000"/>
            </a:srgb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5400" b="1" dirty="0" smtClean="0">
                <a:solidFill>
                  <a:schemeClr val="bg1"/>
                </a:solidFill>
              </a:rPr>
              <a:t>Where to Relax?</a:t>
            </a:r>
            <a:endParaRPr lang="zh-TW" alt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905000" y="1489075"/>
            <a:ext cx="5226050" cy="7207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b="1" dirty="0" err="1">
                <a:solidFill>
                  <a:srgbClr val="FFFF00"/>
                </a:solidFill>
              </a:rPr>
              <a:t>Baihe</a:t>
            </a:r>
            <a:r>
              <a:rPr kumimoji="0" lang="en-US" altLang="zh-TW" sz="3600" b="1" dirty="0">
                <a:solidFill>
                  <a:srgbClr val="FFFF00"/>
                </a:solidFill>
              </a:rPr>
              <a:t> (</a:t>
            </a:r>
            <a:r>
              <a:rPr kumimoji="0" lang="zh-TW" altLang="en-US" sz="3600" b="1" dirty="0">
                <a:solidFill>
                  <a:srgbClr val="FFFF00"/>
                </a:solidFill>
              </a:rPr>
              <a:t>白河</a:t>
            </a:r>
            <a:r>
              <a:rPr kumimoji="0" lang="en-US" altLang="zh-TW" sz="3600" b="1" dirty="0">
                <a:solidFill>
                  <a:srgbClr val="FFFF00"/>
                </a:solidFill>
              </a:rPr>
              <a:t>) Lily Park</a:t>
            </a:r>
            <a:endParaRPr kumimoji="0"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6096000" y="5334000"/>
            <a:ext cx="29718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/>
              <a:t>Day 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/>
              <a:t>Afternoon </a:t>
            </a:r>
            <a:endParaRPr kumimoji="0" lang="zh-TW" alt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609600" y="2438400"/>
            <a:ext cx="7924800" cy="1752600"/>
          </a:xfrm>
          <a:prstGeom prst="roundRect">
            <a:avLst/>
          </a:prstGeom>
          <a:solidFill>
            <a:srgbClr val="00000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dirty="0">
                <a:solidFill>
                  <a:schemeClr val="bg1"/>
                </a:solidFill>
              </a:rPr>
              <a:t>What you can do: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zh-TW" sz="2400" dirty="0">
                <a:solidFill>
                  <a:schemeClr val="bg1"/>
                </a:solidFill>
              </a:rPr>
              <a:t>Go Picture-drawing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zh-TW" sz="2400" dirty="0">
                <a:solidFill>
                  <a:schemeClr val="bg1"/>
                </a:solidFill>
              </a:rPr>
              <a:t>Go on a hiking path along the lily pool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zh-TW" sz="2400" dirty="0">
                <a:solidFill>
                  <a:schemeClr val="bg1"/>
                </a:solidFill>
              </a:rPr>
              <a:t>Participate in Lotus Festival (from June to September) </a:t>
            </a:r>
            <a:endParaRPr kumimoji="0"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43014" name="文字方塊 9"/>
          <p:cNvSpPr txBox="1">
            <a:spLocks noChangeArrowheads="1"/>
          </p:cNvSpPr>
          <p:nvPr/>
        </p:nvSpPr>
        <p:spPr bwMode="auto">
          <a:xfrm>
            <a:off x="76200" y="6477000"/>
            <a:ext cx="3276600" cy="276225"/>
          </a:xfrm>
          <a:prstGeom prst="rect">
            <a:avLst/>
          </a:prstGeom>
          <a:solidFill>
            <a:srgbClr val="FFFFFF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Source: http://tour.tainan.gov.tw/view.aspx?sn=140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內容版面配置區 4" descr="0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675" y="0"/>
            <a:ext cx="9077325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b="1" i="1" dirty="0" smtClean="0">
                <a:ln>
                  <a:solidFill>
                    <a:srgbClr val="0000FF"/>
                  </a:solidFill>
                </a:ln>
                <a:solidFill>
                  <a:schemeClr val="bg1"/>
                </a:solidFill>
              </a:rPr>
              <a:t>Night Life in Tainan</a:t>
            </a:r>
            <a:endParaRPr lang="zh-TW" altLang="en-US" b="1" i="1" dirty="0">
              <a:ln>
                <a:solidFill>
                  <a:srgbClr val="0000F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57800" y="2057400"/>
            <a:ext cx="3352800" cy="2590800"/>
          </a:xfrm>
          <a:solidFill>
            <a:srgbClr val="FFFF66">
              <a:alpha val="72157"/>
            </a:srgbClr>
          </a:solidFill>
          <a:ln w="19050">
            <a:solidFill>
              <a:srgbClr val="000000"/>
            </a:solidFill>
            <a:prstDash val="dash"/>
          </a:ln>
        </p:spPr>
        <p:txBody>
          <a:bodyPr>
            <a:normAutofit fontScale="92500"/>
          </a:bodyPr>
          <a:lstStyle/>
          <a:p>
            <a:pPr marL="514350" indent="-51435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altLang="zh-TW" dirty="0" smtClean="0"/>
              <a:t>What you can see: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Symphony performance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Light Water Dance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TW" dirty="0" smtClean="0"/>
              <a:t> Tainan Public Art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4437063" y="1143000"/>
            <a:ext cx="4249737" cy="720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chemeClr val="tx1"/>
                </a:solidFill>
              </a:rPr>
              <a:t>Tainan Civil Square</a:t>
            </a:r>
            <a:endParaRPr kumimoji="0"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橢圓 7"/>
          <p:cNvSpPr/>
          <p:nvPr/>
        </p:nvSpPr>
        <p:spPr>
          <a:xfrm>
            <a:off x="6096000" y="5334000"/>
            <a:ext cx="29718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/>
              <a:t>Day 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dirty="0"/>
              <a:t>Evening</a:t>
            </a:r>
            <a:endParaRPr kumimoji="0" lang="zh-TW" altLang="en-US" sz="3200" dirty="0"/>
          </a:p>
        </p:txBody>
      </p:sp>
      <p:sp>
        <p:nvSpPr>
          <p:cNvPr id="44038" name="文字方塊 8"/>
          <p:cNvSpPr txBox="1">
            <a:spLocks noChangeArrowheads="1"/>
          </p:cNvSpPr>
          <p:nvPr/>
        </p:nvSpPr>
        <p:spPr bwMode="auto">
          <a:xfrm>
            <a:off x="152400" y="6243638"/>
            <a:ext cx="3124200" cy="46196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Source: http://tour.tainan.gov.tw/view.aspx?sn=24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6386" name="Picture 6" descr="http://naphtalie.files.wordpress.com/2011/02/36386_401385521482_619411482_4524584_445677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545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文字方塊 3"/>
          <p:cNvSpPr txBox="1">
            <a:spLocks noChangeArrowheads="1"/>
          </p:cNvSpPr>
          <p:nvPr/>
        </p:nvSpPr>
        <p:spPr bwMode="auto">
          <a:xfrm>
            <a:off x="6705600" y="6488113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>
                <a:latin typeface="Gill Sans MT" pitchFamily="34" charset="0"/>
                <a:ea typeface="微軟正黑體"/>
                <a:cs typeface="微軟正黑體"/>
              </a:rPr>
              <a:t>Speaker:</a:t>
            </a:r>
            <a:r>
              <a:rPr kumimoji="0" lang="zh-TW" altLang="en-US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b="1">
                <a:solidFill>
                  <a:srgbClr val="92D050"/>
                </a:solidFill>
                <a:latin typeface="Comic Sans MS" pitchFamily="66" charset="0"/>
              </a:rPr>
              <a:t>Dexter Tiu</a:t>
            </a:r>
          </a:p>
        </p:txBody>
      </p:sp>
      <p:sp>
        <p:nvSpPr>
          <p:cNvPr id="9" name="Rectangle 8"/>
          <p:cNvSpPr/>
          <p:nvPr/>
        </p:nvSpPr>
        <p:spPr>
          <a:xfrm rot="586826">
            <a:off x="7370763" y="1439863"/>
            <a:ext cx="1008062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5753100" y="1447800"/>
            <a:ext cx="2514600" cy="609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dirty="0">
                <a:solidFill>
                  <a:schemeClr val="tx1"/>
                </a:solidFill>
                <a:latin typeface="Bernard MT Condensed" pitchFamily="18" charset="0"/>
                <a:cs typeface="Aharoni" pitchFamily="2" charset="-79"/>
              </a:rPr>
              <a:t>Taipei</a:t>
            </a:r>
            <a:endParaRPr kumimoji="0" lang="en-US" sz="2800" dirty="0">
              <a:solidFill>
                <a:schemeClr val="tx1"/>
              </a:solidFill>
              <a:latin typeface="Bernard MT Condensed" pitchFamily="18" charset="0"/>
              <a:cs typeface="Aharoni" pitchFamily="2" charset="-79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05400" y="304800"/>
            <a:ext cx="3657600" cy="1066800"/>
          </a:xfrm>
          <a:prstGeom prst="roundRect">
            <a:avLst>
              <a:gd name="adj" fmla="val 45810"/>
            </a:avLst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esterday Demo" pitchFamily="82" charset="0"/>
              </a:rPr>
              <a:t>Day 1</a:t>
            </a:r>
            <a:endParaRPr kumimoji="0"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Jesterday Dem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7162800" cy="117475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chemeClr val="tx2">
                    <a:satMod val="130000"/>
                  </a:schemeClr>
                </a:solidFill>
              </a:rPr>
              <a:t>What can you see in Tainan:</a:t>
            </a:r>
            <a:endParaRPr lang="zh-TW" alt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" name="內容版面配置區 3" descr="T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852936"/>
            <a:ext cx="3799684" cy="2484408"/>
          </a:xfrm>
          <a:ln w="228600" cap="sq" cmpd="thickThin">
            <a:solidFill>
              <a:srgbClr val="000000"/>
            </a:solidFill>
            <a:prstDash val="solid"/>
          </a:ln>
          <a:effectLst>
            <a:innerShdw blurRad="76200">
              <a:srgbClr val="000000"/>
            </a:innerShdw>
          </a:effectLst>
        </p:spPr>
      </p:pic>
      <p:sp>
        <p:nvSpPr>
          <p:cNvPr id="45059" name="內容版面配置區 9"/>
          <p:cNvSpPr>
            <a:spLocks noGrp="1"/>
          </p:cNvSpPr>
          <p:nvPr>
            <p:ph sz="quarter" idx="4"/>
          </p:nvPr>
        </p:nvSpPr>
        <p:spPr>
          <a:xfrm>
            <a:off x="4724400" y="1219200"/>
            <a:ext cx="4022725" cy="3048000"/>
          </a:xfrm>
        </p:spPr>
        <p:txBody>
          <a:bodyPr/>
          <a:lstStyle/>
          <a:p>
            <a:pPr marL="457200" indent="-457200">
              <a:buFont typeface="Wingdings 2" pitchFamily="18" charset="2"/>
              <a:buAutoNum type="arabicPeriod"/>
            </a:pPr>
            <a:r>
              <a:rPr lang="en-US" altLang="zh-TW" smtClean="0">
                <a:cs typeface="微軟正黑體"/>
              </a:rPr>
              <a:t>The Salt Field and the biggest Lagoon of Taiwan</a:t>
            </a:r>
          </a:p>
          <a:p>
            <a:pPr marL="457200" indent="-457200">
              <a:buFont typeface="Wingdings 2" pitchFamily="18" charset="2"/>
              <a:buAutoNum type="arabicPeriod"/>
            </a:pPr>
            <a:r>
              <a:rPr lang="en-US" altLang="zh-TW" smtClean="0">
                <a:cs typeface="微軟正黑體"/>
              </a:rPr>
              <a:t>Various biodiversity, (over 23 endangered species of birds)</a:t>
            </a:r>
          </a:p>
          <a:p>
            <a:pPr marL="457200" indent="-457200">
              <a:buFont typeface="Wingdings 2" pitchFamily="18" charset="2"/>
              <a:buAutoNum type="arabicPeriod"/>
            </a:pPr>
            <a:r>
              <a:rPr lang="en-US" altLang="zh-TW" smtClean="0">
                <a:cs typeface="微軟正黑體"/>
              </a:rPr>
              <a:t>Have a close look at the Black-faced Spoonbill…</a:t>
            </a:r>
            <a:endParaRPr lang="zh-TW" altLang="en-US" smtClean="0">
              <a:cs typeface="微軟正黑體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219200" y="1524000"/>
            <a:ext cx="3048000" cy="9096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dirty="0" err="1"/>
              <a:t>Cigu</a:t>
            </a:r>
            <a:r>
              <a:rPr kumimoji="0" lang="en-US" altLang="zh-TW" sz="2400" b="1" dirty="0"/>
              <a:t> (</a:t>
            </a:r>
            <a:r>
              <a:rPr kumimoji="0" lang="zh-TW" altLang="en-US" sz="2400" b="1" dirty="0"/>
              <a:t>七股</a:t>
            </a:r>
            <a:r>
              <a:rPr kumimoji="0" lang="en-US" altLang="zh-TW" sz="2400" b="1" dirty="0"/>
              <a:t>)</a:t>
            </a:r>
            <a:r>
              <a:rPr kumimoji="0" lang="zh-TW" altLang="en-US" sz="2400" b="1" dirty="0"/>
              <a:t> </a:t>
            </a:r>
            <a:r>
              <a:rPr kumimoji="0" lang="en-US" altLang="zh-TW" sz="2400" b="1" dirty="0"/>
              <a:t>Lagoon</a:t>
            </a:r>
            <a:endParaRPr kumimoji="0" lang="zh-TW" altLang="en-US" sz="2400" b="1" dirty="0"/>
          </a:p>
        </p:txBody>
      </p:sp>
      <p:sp>
        <p:nvSpPr>
          <p:cNvPr id="14" name="圓角矩形 13"/>
          <p:cNvSpPr/>
          <p:nvPr/>
        </p:nvSpPr>
        <p:spPr>
          <a:xfrm>
            <a:off x="2060575" y="6096000"/>
            <a:ext cx="4264025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/>
              <a:t>Black-faced Spoonbill</a:t>
            </a:r>
            <a:endParaRPr kumimoji="0" lang="zh-TW" altLang="en-US" sz="2800" b="1" dirty="0"/>
          </a:p>
        </p:txBody>
      </p:sp>
      <p:sp>
        <p:nvSpPr>
          <p:cNvPr id="15" name="橢圓 14"/>
          <p:cNvSpPr/>
          <p:nvPr/>
        </p:nvSpPr>
        <p:spPr>
          <a:xfrm>
            <a:off x="0" y="0"/>
            <a:ext cx="2195513" cy="1773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b="1" dirty="0"/>
              <a:t>Day 5</a:t>
            </a:r>
            <a:endParaRPr kumimoji="0" lang="zh-TW" altLang="en-US" sz="3600" b="1" dirty="0"/>
          </a:p>
        </p:txBody>
      </p:sp>
      <p:pic>
        <p:nvPicPr>
          <p:cNvPr id="11" name="圖片 10" descr="T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572000"/>
            <a:ext cx="253682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文字方塊 8"/>
          <p:cNvSpPr txBox="1">
            <a:spLocks noChangeArrowheads="1"/>
          </p:cNvSpPr>
          <p:nvPr/>
        </p:nvSpPr>
        <p:spPr bwMode="auto">
          <a:xfrm>
            <a:off x="6629400" y="6400800"/>
            <a:ext cx="441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Source: </a:t>
            </a:r>
          </a:p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http://tour.tainan.gov.tw/view.aspx?sn=31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 0.04375 C -0.05452 0.04305 -0.06771 0.04305 -0.08073 0.0419 C -0.08316 0.04166 -0.0882 0.03865 -0.0908 0.03796 C -0.10122 0.03472 -0.11146 0.03078 -0.12119 0.02453 C -0.13091 0.01828 -0.13994 0.00995 -0.15018 0.00509 C -0.15955 -0.00463 -0.16997 -0.01366 -0.17917 -0.02385 C -0.18473 -0.0301 -0.18785 -0.03727 -0.19375 -0.04306 C -0.19549 -0.04676 -0.19619 -0.05116 -0.19809 -0.05486 C -0.20296 -0.06459 -0.20816 -0.07084 -0.2125 -0.08172 C -0.22709 -0.11783 -0.23559 -0.15741 -0.2415 -0.19746 C -0.24063 -0.2169 -0.24063 -0.23635 -0.23872 -0.25556 C -0.23698 -0.27246 -0.22223 -0.29699 -0.21546 -0.31343 C -0.20747 -0.3331 -0.20261 -0.35579 -0.19375 -0.375 C -0.18559 -0.39283 -0.17466 -0.40718 -0.16476 -0.42338 C -0.14983 -0.44792 -0.12674 -0.47732 -0.10382 -0.48704 C -0.09358 -0.4963 -0.07952 -0.49699 -0.06754 -0.49885 C -0.00434 -0.49422 -0.02865 -0.50116 0.00052 -0.48704 C 0.00902 -0.4757 0.01927 -0.46713 0.02656 -0.4544 C 0.03038 -0.43866 0.0243 -0.46204 0.03246 -0.43889 C 0.0342 -0.4338 0.03489 -0.42824 0.0368 -0.42338 C 0.03819 -0.41945 0.03975 -0.41574 0.04114 -0.41181 C 0.04444 -0.39375 0.04288 -0.40139 0.04548 -0.38866 C 0.04444 -0.36875 0.04427 -0.34861 0.04253 -0.32894 C 0.04184 -0.32037 0.03003 -0.30579 0.02517 -0.30185 C 0.01475 -0.29375 0.00399 -0.28588 -0.00678 -0.27871 C -0.01615 -0.27246 -0.02396 -0.26412 -0.03421 -0.26135 C -0.05695 -0.24144 -0.0849 -0.23727 -0.11112 -0.23241 C -0.12188 -0.22824 -0.12032 -0.22801 -0.13143 -0.22662 C -0.14254 -0.22523 -0.16476 -0.22269 -0.16476 -0.22246 C -0.18264 -0.21829 -0.20035 -0.21389 -0.21841 -0.21111 C -0.23681 -0.20394 -0.25591 -0.20255 -0.27483 -0.19954 C -0.29862 -0.19584 -0.32188 -0.18866 -0.34584 -0.18588 C -0.36077 -0.18218 -0.3757 -0.1801 -0.3908 -0.17824 C -0.40469 -0.16875 -0.42084 -0.17315 -0.43577 -0.17431 C -0.44775 -0.17824 -0.4599 -0.17755 -0.47205 -0.1801 C -0.45712 -0.18681 -0.44202 -0.19121 -0.42709 -0.19746 C -0.42153 -0.19977 -0.43872 -0.1963 -0.44445 -0.1956 C -0.44584 -0.19491 -0.44879 -0.19375 -0.44879 -0.19352 " pathEditMode="relative" rAng="0" ptsTypes="fffffffffffffffffffffffffffffffffffff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" y="-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60963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Must-Try Food in Tainan!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6082" name="內容版面配置區 19" descr="T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1905000"/>
            <a:ext cx="3629025" cy="2667000"/>
          </a:xfrm>
          <a:prstGeom prst="rect">
            <a:avLst/>
          </a:prstGeom>
          <a:noFill/>
          <a:ln w="10795">
            <a:solidFill>
              <a:schemeClr val="bg1"/>
            </a:solidFill>
            <a:prstDash val="dash"/>
            <a:miter lim="800000"/>
            <a:headEnd/>
            <a:tailEnd/>
          </a:ln>
        </p:spPr>
      </p:pic>
      <p:sp>
        <p:nvSpPr>
          <p:cNvPr id="8" name="立方體 33"/>
          <p:cNvSpPr/>
          <p:nvPr/>
        </p:nvSpPr>
        <p:spPr>
          <a:xfrm>
            <a:off x="457200" y="609600"/>
            <a:ext cx="3418656" cy="1012304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/>
              <a:t>Coffin Sandwich</a:t>
            </a:r>
            <a:endParaRPr kumimoji="0" lang="zh-TW" altLang="en-US" sz="2800" b="1" dirty="0"/>
          </a:p>
        </p:txBody>
      </p:sp>
      <p:pic>
        <p:nvPicPr>
          <p:cNvPr id="46086" name="圖片 25" descr="T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790700"/>
            <a:ext cx="38100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立方體 33"/>
          <p:cNvSpPr/>
          <p:nvPr/>
        </p:nvSpPr>
        <p:spPr>
          <a:xfrm>
            <a:off x="4800600" y="609600"/>
            <a:ext cx="3886200" cy="1012304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/>
              <a:t>Mackerel Thick Soup</a:t>
            </a:r>
            <a:endParaRPr kumimoji="0" lang="zh-TW" altLang="en-US" sz="2800" b="1" dirty="0"/>
          </a:p>
        </p:txBody>
      </p:sp>
      <p:sp>
        <p:nvSpPr>
          <p:cNvPr id="46090" name="文字方塊 8"/>
          <p:cNvSpPr txBox="1">
            <a:spLocks noChangeArrowheads="1"/>
          </p:cNvSpPr>
          <p:nvPr/>
        </p:nvSpPr>
        <p:spPr bwMode="auto">
          <a:xfrm>
            <a:off x="0" y="6211888"/>
            <a:ext cx="4876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Sources:</a:t>
            </a:r>
          </a:p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http://0930218322.tw.tranews.com/</a:t>
            </a:r>
            <a:b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</a:br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http://062223870.tw.tranews.com/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60963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Must-Try Food in Tainan!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8" name="圓角矩形 28"/>
          <p:cNvSpPr/>
          <p:nvPr/>
        </p:nvSpPr>
        <p:spPr>
          <a:xfrm>
            <a:off x="539750" y="762000"/>
            <a:ext cx="3575050" cy="863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/>
              <a:t>Eel Noodles</a:t>
            </a:r>
            <a:endParaRPr kumimoji="0" lang="zh-TW" altLang="en-US" sz="2800" b="1" dirty="0"/>
          </a:p>
        </p:txBody>
      </p:sp>
      <p:pic>
        <p:nvPicPr>
          <p:cNvPr id="47107" name="圖片 30" descr="T1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981200"/>
            <a:ext cx="37338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圓角矩形 31"/>
          <p:cNvSpPr/>
          <p:nvPr/>
        </p:nvSpPr>
        <p:spPr>
          <a:xfrm>
            <a:off x="4865688" y="808038"/>
            <a:ext cx="3744912" cy="7921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/>
              <a:t>Caramel Pudding</a:t>
            </a:r>
            <a:endParaRPr kumimoji="0" lang="zh-TW" altLang="en-US" sz="3200" b="1" dirty="0"/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/>
          <a:srcRect l="5469" t="22000" r="34375" b="4668"/>
          <a:stretch>
            <a:fillRect/>
          </a:stretch>
        </p:blipFill>
        <p:spPr bwMode="auto">
          <a:xfrm>
            <a:off x="427038" y="1981200"/>
            <a:ext cx="38401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文字方塊 7"/>
          <p:cNvSpPr txBox="1">
            <a:spLocks noChangeArrowheads="1"/>
          </p:cNvSpPr>
          <p:nvPr/>
        </p:nvSpPr>
        <p:spPr bwMode="auto">
          <a:xfrm>
            <a:off x="76200" y="5943600"/>
            <a:ext cx="495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Sources:</a:t>
            </a:r>
          </a:p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http://blog.xuite.net/maomi/Food01/32288601</a:t>
            </a:r>
            <a:b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</a:br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http://tw.tranews.com/Show/Style1/News/c1_News.asp?SItemId=0271030&amp;ProgramNo=A000001000002&amp;SubjectNo=76934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60963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Must-Try Food in Tainan!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8130" name="圖片 32" descr="T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41500"/>
            <a:ext cx="4046537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立方體 33"/>
          <p:cNvSpPr/>
          <p:nvPr/>
        </p:nvSpPr>
        <p:spPr>
          <a:xfrm>
            <a:off x="457200" y="609600"/>
            <a:ext cx="3418656" cy="1012304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/>
              <a:t>Soy Custard </a:t>
            </a:r>
            <a:endParaRPr kumimoji="0" lang="zh-TW" altLang="en-US" sz="2800" b="1" dirty="0"/>
          </a:p>
        </p:txBody>
      </p:sp>
      <p:pic>
        <p:nvPicPr>
          <p:cNvPr id="48134" name="圖片 34" descr="T1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833563"/>
            <a:ext cx="414813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立方體 35"/>
          <p:cNvSpPr/>
          <p:nvPr/>
        </p:nvSpPr>
        <p:spPr>
          <a:xfrm>
            <a:off x="4806752" y="609600"/>
            <a:ext cx="4032448" cy="1008112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/>
              <a:t> </a:t>
            </a:r>
            <a:r>
              <a:rPr kumimoji="0" lang="en-US" altLang="zh-TW" sz="2800" dirty="0" err="1"/>
              <a:t>Tu</a:t>
            </a:r>
            <a:r>
              <a:rPr kumimoji="0" lang="en-US" altLang="zh-TW" sz="2800" dirty="0"/>
              <a:t> Hsiao </a:t>
            </a:r>
            <a:r>
              <a:rPr kumimoji="0" lang="en-US" altLang="zh-TW" sz="2800" dirty="0" err="1"/>
              <a:t>Yueh</a:t>
            </a:r>
            <a:r>
              <a:rPr kumimoji="0" lang="en-US" altLang="zh-TW" sz="2800" dirty="0"/>
              <a:t> </a:t>
            </a:r>
            <a:br>
              <a:rPr kumimoji="0" lang="en-US" altLang="zh-TW" sz="2800" dirty="0"/>
            </a:br>
            <a:r>
              <a:rPr kumimoji="0" lang="en-US" altLang="zh-TW" sz="2800" b="1" dirty="0" err="1"/>
              <a:t>Tann</a:t>
            </a:r>
            <a:r>
              <a:rPr kumimoji="0" lang="en-US" altLang="zh-TW" sz="2800" b="1" dirty="0"/>
              <a:t>-ah Noodles</a:t>
            </a:r>
            <a:endParaRPr kumimoji="0" lang="zh-TW" altLang="en-US" sz="2800" b="1" dirty="0"/>
          </a:p>
        </p:txBody>
      </p:sp>
      <p:sp>
        <p:nvSpPr>
          <p:cNvPr id="48138" name="文字方塊 7"/>
          <p:cNvSpPr txBox="1">
            <a:spLocks noChangeArrowheads="1"/>
          </p:cNvSpPr>
          <p:nvPr/>
        </p:nvSpPr>
        <p:spPr bwMode="auto">
          <a:xfrm>
            <a:off x="76200" y="6135688"/>
            <a:ext cx="8991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Sources:</a:t>
            </a:r>
          </a:p>
          <a:p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http://7041.tw.tranews.com/Show/Style3/News/c2_News.asp?SItemId=0271030&amp;ProgramNo=A100122000001&amp;SubjectNo=78752</a:t>
            </a:r>
            <a:b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</a:br>
            <a:r>
              <a:rPr kumimoji="0" lang="en-US" altLang="zh-TW" sz="1200">
                <a:latin typeface="Gill Sans MT" pitchFamily="34" charset="0"/>
                <a:ea typeface="微軟正黑體"/>
                <a:cs typeface="微軟正黑體"/>
              </a:rPr>
              <a:t>http://062215631.tw.tranews.com/</a:t>
            </a:r>
            <a:endParaRPr kumimoji="0" lang="zh-TW" altLang="en-US" sz="12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49154" name="Picture 6" descr="http://naphtalie.files.wordpress.com/2011/02/36386_401385521482_619411482_4524584_445677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545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文字方塊 3"/>
          <p:cNvSpPr txBox="1">
            <a:spLocks noChangeArrowheads="1"/>
          </p:cNvSpPr>
          <p:nvPr/>
        </p:nvSpPr>
        <p:spPr bwMode="auto">
          <a:xfrm>
            <a:off x="6705600" y="6488113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>
                <a:latin typeface="Gill Sans MT" pitchFamily="34" charset="0"/>
                <a:ea typeface="微軟正黑體"/>
                <a:cs typeface="微軟正黑體"/>
              </a:rPr>
              <a:t>Speaker:</a:t>
            </a:r>
            <a:r>
              <a:rPr kumimoji="0" lang="zh-TW" altLang="en-US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b="1">
                <a:solidFill>
                  <a:srgbClr val="92D050"/>
                </a:solidFill>
                <a:latin typeface="Comic Sans MS" pitchFamily="66" charset="0"/>
              </a:rPr>
              <a:t>Sveta Chang</a:t>
            </a:r>
          </a:p>
        </p:txBody>
      </p:sp>
      <p:sp>
        <p:nvSpPr>
          <p:cNvPr id="9" name="Rectangle 8"/>
          <p:cNvSpPr/>
          <p:nvPr/>
        </p:nvSpPr>
        <p:spPr>
          <a:xfrm rot="586826">
            <a:off x="7370763" y="1439863"/>
            <a:ext cx="1008062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5581650" y="1524000"/>
            <a:ext cx="2857500" cy="609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dirty="0" err="1">
                <a:solidFill>
                  <a:schemeClr val="tx1"/>
                </a:solidFill>
                <a:latin typeface="Bernard MT Condensed" pitchFamily="18" charset="0"/>
                <a:cs typeface="Aharoni" pitchFamily="2" charset="-79"/>
              </a:rPr>
              <a:t>Taitung</a:t>
            </a:r>
            <a:r>
              <a:rPr kumimoji="0" lang="en-US" sz="2800" dirty="0">
                <a:solidFill>
                  <a:schemeClr val="tx1"/>
                </a:solidFill>
                <a:latin typeface="Bernard MT Condensed" pitchFamily="18" charset="0"/>
                <a:cs typeface="Aharoni" pitchFamily="2" charset="-79"/>
              </a:rPr>
              <a:t> &amp; </a:t>
            </a:r>
            <a:r>
              <a:rPr kumimoji="0" lang="en-US" sz="2800" dirty="0" err="1">
                <a:solidFill>
                  <a:schemeClr val="tx1"/>
                </a:solidFill>
                <a:latin typeface="Bernard MT Condensed" pitchFamily="18" charset="0"/>
                <a:cs typeface="Aharoni" pitchFamily="2" charset="-79"/>
              </a:rPr>
              <a:t>Hulaien</a:t>
            </a:r>
            <a:endParaRPr kumimoji="0" lang="en-US" sz="2800" dirty="0">
              <a:solidFill>
                <a:schemeClr val="tx1"/>
              </a:solidFill>
              <a:latin typeface="Bernard MT Condensed" pitchFamily="18" charset="0"/>
              <a:cs typeface="Aharoni" pitchFamily="2" charset="-79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05400" y="304800"/>
            <a:ext cx="3657600" cy="1066800"/>
          </a:xfrm>
          <a:prstGeom prst="roundRect">
            <a:avLst>
              <a:gd name="adj" fmla="val 45810"/>
            </a:avLst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Jesterday Demo" pitchFamily="82" charset="0"/>
              </a:rPr>
              <a:t>Day 6 &amp; 7</a:t>
            </a:r>
            <a:endParaRPr kumimoji="0"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Jesterday Demo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矩形 11"/>
          <p:cNvSpPr>
            <a:spLocks noChangeArrowheads="1"/>
          </p:cNvSpPr>
          <p:nvPr/>
        </p:nvSpPr>
        <p:spPr bwMode="auto">
          <a:xfrm>
            <a:off x="1471613" y="285750"/>
            <a:ext cx="7215187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4000">
                <a:latin typeface="Bernard MT Condensed" pitchFamily="18" charset="0"/>
                <a:ea typeface="Aharoni"/>
                <a:cs typeface="Aharoni"/>
              </a:rPr>
              <a:t>Eastern Taiwan: Taitung &amp; Hualien</a:t>
            </a:r>
          </a:p>
          <a:p>
            <a:pPr algn="ctr"/>
            <a:r>
              <a:rPr kumimoji="0" lang="en-US" altLang="zh-TW" sz="2800">
                <a:latin typeface="Bernard MT Condensed" pitchFamily="18" charset="0"/>
                <a:ea typeface="Aharoni"/>
                <a:cs typeface="Aharoni"/>
              </a:rPr>
              <a:t>Culture of the Indigenous Tribes</a:t>
            </a:r>
          </a:p>
        </p:txBody>
      </p:sp>
      <p:sp>
        <p:nvSpPr>
          <p:cNvPr id="50178" name="文字方塊 12"/>
          <p:cNvSpPr txBox="1">
            <a:spLocks noChangeArrowheads="1"/>
          </p:cNvSpPr>
          <p:nvPr/>
        </p:nvSpPr>
        <p:spPr bwMode="auto">
          <a:xfrm>
            <a:off x="1233488" y="1871663"/>
            <a:ext cx="76057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 Renowned for the indigenous tribes (</a:t>
            </a:r>
            <a:r>
              <a:rPr kumimoji="0" lang="zh-TW" altLang="en-US" sz="2800">
                <a:latin typeface="Gill Sans MT" pitchFamily="34" charset="0"/>
                <a:ea typeface="微軟正黑體"/>
                <a:cs typeface="微軟正黑體"/>
              </a:rPr>
              <a:t>原住民</a:t>
            </a: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)</a:t>
            </a:r>
          </a:p>
          <a:p>
            <a:pPr lvl="2">
              <a:buFont typeface="Wingdings" pitchFamily="2" charset="2"/>
              <a:buChar char="ü"/>
            </a:pPr>
            <a:r>
              <a:rPr kumimoji="0" lang="en-US" altLang="zh-TW" sz="2800">
                <a:latin typeface="Gill Sans MT" pitchFamily="34" charset="0"/>
              </a:rPr>
              <a:t> The Bunun (</a:t>
            </a:r>
            <a:r>
              <a:rPr kumimoji="0" lang="zh-TW" altLang="en-US" sz="2800">
                <a:latin typeface="Gill Sans MT" pitchFamily="34" charset="0"/>
                <a:ea typeface="微軟正黑體"/>
                <a:cs typeface="微軟正黑體"/>
              </a:rPr>
              <a:t>布農</a:t>
            </a: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)</a:t>
            </a:r>
            <a:r>
              <a:rPr kumimoji="0" lang="zh-TW" altLang="en-US" sz="2800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have their special </a:t>
            </a:r>
            <a:r>
              <a:rPr kumimoji="0" lang="en-US" altLang="zh-TW" sz="2800">
                <a:latin typeface="Gill Sans MT" pitchFamily="34" charset="0"/>
              </a:rPr>
              <a:t>octet (</a:t>
            </a:r>
            <a:r>
              <a:rPr kumimoji="0" lang="zh-TW" altLang="en-US" sz="2800">
                <a:latin typeface="Gill Sans MT" pitchFamily="34" charset="0"/>
                <a:ea typeface="微軟正黑體"/>
                <a:cs typeface="微軟正黑體"/>
              </a:rPr>
              <a:t>八部合音</a:t>
            </a: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)</a:t>
            </a:r>
          </a:p>
          <a:p>
            <a:pPr lvl="2">
              <a:buFont typeface="Wingdings" pitchFamily="2" charset="2"/>
              <a:buChar char="ü"/>
            </a:pP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  The Amis is the largest tribal group</a:t>
            </a:r>
          </a:p>
          <a:p>
            <a:endParaRPr kumimoji="0" lang="en-US" altLang="zh-TW" sz="1600">
              <a:latin typeface="Gill Sans MT" pitchFamily="34" charset="0"/>
              <a:ea typeface="微軟正黑體"/>
              <a:cs typeface="微軟正黑體"/>
            </a:endParaRPr>
          </a:p>
          <a:p>
            <a:r>
              <a:rPr kumimoji="0" lang="en-US" altLang="zh-TW" sz="1600">
                <a:latin typeface="Gill Sans MT" pitchFamily="34" charset="0"/>
                <a:ea typeface="微軟正黑體"/>
                <a:cs typeface="微軟正黑體"/>
              </a:rPr>
              <a:t>  </a:t>
            </a:r>
            <a:endParaRPr kumimoji="0" lang="zh-TW" altLang="en-US" sz="16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00125"/>
            <a:ext cx="8551863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5500688"/>
            <a:ext cx="10001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571500" y="2143125"/>
            <a:ext cx="79295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Take a train From Tainan(</a:t>
            </a:r>
            <a:r>
              <a:rPr kumimoji="0" lang="zh-TW" altLang="en-US" sz="4400">
                <a:latin typeface="Gill Sans MT" pitchFamily="34" charset="0"/>
                <a:ea typeface="微軟正黑體"/>
                <a:cs typeface="微軟正黑體"/>
              </a:rPr>
              <a:t>台南</a:t>
            </a:r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) </a:t>
            </a:r>
          </a:p>
          <a:p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to Luye (</a:t>
            </a:r>
            <a:r>
              <a:rPr kumimoji="0" lang="zh-TW" altLang="en-US" sz="4400">
                <a:latin typeface="Gill Sans MT" pitchFamily="34" charset="0"/>
                <a:ea typeface="微軟正黑體"/>
                <a:cs typeface="微軟正黑體"/>
              </a:rPr>
              <a:t>鹿野</a:t>
            </a:r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)</a:t>
            </a:r>
            <a:r>
              <a:rPr kumimoji="0" lang="zh-TW" altLang="en-US" sz="4400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station</a:t>
            </a:r>
            <a:r>
              <a:rPr kumimoji="0" lang="zh-TW" altLang="en-US" sz="4400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 </a:t>
            </a:r>
          </a:p>
          <a:p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(Fee  around $500)</a:t>
            </a:r>
            <a:endParaRPr kumimoji="0" lang="zh-TW" altLang="en-US" sz="4400">
              <a:latin typeface="Gill Sans MT" pitchFamily="34" charset="0"/>
              <a:ea typeface="微軟正黑體"/>
              <a:cs typeface="微軟正黑體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19350" y="228600"/>
            <a:ext cx="4173538" cy="68580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667000" y="304800"/>
            <a:ext cx="37338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sz="3200" b="1" dirty="0">
                <a:solidFill>
                  <a:schemeClr val="tx2"/>
                </a:solidFill>
                <a:latin typeface="Kristen ITC" pitchFamily="66" charset="0"/>
                <a:ea typeface="+mj-ea"/>
                <a:cs typeface="+mj-cs"/>
              </a:rPr>
              <a:t>Directions</a:t>
            </a:r>
            <a:endParaRPr kumimoji="0" lang="en-US" sz="3200" b="1" dirty="0">
              <a:solidFill>
                <a:schemeClr val="tx2"/>
              </a:solidFill>
              <a:latin typeface="Kristen ITC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0.0956 C -0.00521 0.07546 -0.00695 0.0537 0.00243 0.03542 C 0.00434 0.00833 0.00625 -0.01111 0.02326 -0.02708 C 0.02656 -0.03912 0.02378 -0.03195 0.03455 -0.0463 C 0.03611 -0.04838 0.03784 -0.0507 0.03941 -0.05278 C 0.04097 -0.05486 0.04427 -0.05926 0.04427 -0.05926 C 0.04687 -0.06991 0.04722 -0.08056 0.04913 -0.09144 C 0.04982 -0.09583 0.05243 -0.1044 0.05243 -0.1044 C 0.05555 -0.16412 0.06875 -0.23426 0.04913 -0.28935 " pathEditMode="relative" ptsTypes="ffffffff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28600"/>
            <a:ext cx="8915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Things to do in </a:t>
            </a:r>
            <a:r>
              <a:rPr kumimoji="0"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Taitung</a:t>
            </a:r>
            <a:r>
              <a:rPr kumimoji="0" lang="en-US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   </a:t>
            </a:r>
            <a:r>
              <a:rPr kumimoji="0" lang="en-US" altLang="zh-TW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  <a:sym typeface="Wingdings" pitchFamily="2" charset="2"/>
              </a:rPr>
              <a:t>    </a:t>
            </a:r>
            <a:r>
              <a:rPr kumimoji="0" lang="en-US" altLang="zh-TW" sz="3600" dirty="0" err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Yanping</a:t>
            </a:r>
            <a:r>
              <a:rPr kumimoji="0" lang="en-US" altLang="zh-TW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 Township </a:t>
            </a:r>
            <a:r>
              <a:rPr kumimoji="0" lang="zh-TW" altLang="en-US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延平鄉</a:t>
            </a:r>
            <a:endParaRPr kumimoji="0" lang="en-US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52226" name="文字方塊 6"/>
          <p:cNvSpPr txBox="1">
            <a:spLocks noChangeArrowheads="1"/>
          </p:cNvSpPr>
          <p:nvPr/>
        </p:nvSpPr>
        <p:spPr bwMode="auto">
          <a:xfrm>
            <a:off x="285750" y="6000750"/>
            <a:ext cx="428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>
                <a:latin typeface="Gill Sans MT" pitchFamily="34" charset="0"/>
                <a:ea typeface="微軟正黑體"/>
                <a:cs typeface="微軟正黑體"/>
              </a:rPr>
              <a:t>Visit  </a:t>
            </a:r>
            <a:endParaRPr kumimoji="0" lang="zh-TW" altLang="en-US">
              <a:latin typeface="Gill Sans MT" pitchFamily="34" charset="0"/>
              <a:ea typeface="微軟正黑體"/>
              <a:cs typeface="微軟正黑體"/>
            </a:endParaRPr>
          </a:p>
        </p:txBody>
      </p:sp>
      <p:sp>
        <p:nvSpPr>
          <p:cNvPr id="52227" name="矩形 7"/>
          <p:cNvSpPr>
            <a:spLocks noChangeArrowheads="1"/>
          </p:cNvSpPr>
          <p:nvPr/>
        </p:nvSpPr>
        <p:spPr bwMode="auto">
          <a:xfrm>
            <a:off x="3352800" y="2613025"/>
            <a:ext cx="5715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kumimoji="0" lang="en-US" altLang="zh-TW" sz="2600">
                <a:latin typeface="Gill Sans MT" pitchFamily="34" charset="0"/>
              </a:rPr>
              <a:t>“Ear” means the ear of  deer </a:t>
            </a:r>
          </a:p>
          <a:p>
            <a:pPr>
              <a:buFont typeface="Wingdings" pitchFamily="2" charset="2"/>
              <a:buChar char="ü"/>
            </a:pPr>
            <a:r>
              <a:rPr kumimoji="0" lang="en-US" altLang="zh-TW" sz="2600">
                <a:latin typeface="Gill Sans MT" pitchFamily="34" charset="0"/>
              </a:rPr>
              <a:t> Done during April or May. </a:t>
            </a:r>
          </a:p>
          <a:p>
            <a:pPr>
              <a:buFont typeface="Wingdings" pitchFamily="2" charset="2"/>
              <a:buChar char="ü"/>
            </a:pPr>
            <a:r>
              <a:rPr kumimoji="0" lang="en-US" altLang="zh-TW" sz="2600">
                <a:latin typeface="Gill Sans MT" pitchFamily="34" charset="0"/>
              </a:rPr>
              <a:t>The most important celebration (for hunting)</a:t>
            </a:r>
          </a:p>
          <a:p>
            <a:pPr>
              <a:buFont typeface="Wingdings" pitchFamily="2" charset="2"/>
              <a:buChar char="ü"/>
            </a:pPr>
            <a:r>
              <a:rPr kumimoji="0" lang="en-US" altLang="zh-TW" sz="2600">
                <a:latin typeface="Gill Sans MT" pitchFamily="34" charset="0"/>
              </a:rPr>
              <a:t>A requirement for being an adult</a:t>
            </a:r>
          </a:p>
          <a:p>
            <a:pPr>
              <a:buFont typeface="Wingdings" pitchFamily="2" charset="2"/>
              <a:buChar char="ü"/>
            </a:pPr>
            <a:r>
              <a:rPr kumimoji="0" lang="en-US" altLang="zh-TW" sz="2600">
                <a:latin typeface="Gill Sans MT" pitchFamily="34" charset="0"/>
              </a:rPr>
              <a:t>Women cannot attend the ceremony</a:t>
            </a:r>
          </a:p>
        </p:txBody>
      </p:sp>
      <p:sp>
        <p:nvSpPr>
          <p:cNvPr id="52228" name="文字方塊 11"/>
          <p:cNvSpPr txBox="1">
            <a:spLocks noChangeArrowheads="1"/>
          </p:cNvSpPr>
          <p:nvPr/>
        </p:nvSpPr>
        <p:spPr bwMode="auto">
          <a:xfrm>
            <a:off x="1219200" y="1371600"/>
            <a:ext cx="7924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kumimoji="0" lang="en-US" altLang="zh-TW" sz="2800">
                <a:latin typeface="Gill Sans MT" pitchFamily="34" charset="0"/>
              </a:rPr>
              <a:t> Watch the Bunun tribe “Hitting the Ear” sacrifice</a:t>
            </a:r>
          </a:p>
          <a:p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  (</a:t>
            </a:r>
            <a:r>
              <a:rPr kumimoji="0" lang="zh-TW" altLang="en-US" sz="2800">
                <a:latin typeface="Gill Sans MT" pitchFamily="34" charset="0"/>
                <a:ea typeface="微軟正黑體"/>
                <a:cs typeface="微軟正黑體"/>
              </a:rPr>
              <a:t>布農族打耳祭</a:t>
            </a: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438400"/>
            <a:ext cx="2819400" cy="421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2230" name="Rectangle 8"/>
          <p:cNvSpPr>
            <a:spLocks noChangeArrowheads="1"/>
          </p:cNvSpPr>
          <p:nvPr/>
        </p:nvSpPr>
        <p:spPr bwMode="auto">
          <a:xfrm>
            <a:off x="3352800" y="6581775"/>
            <a:ext cx="609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Source: http://tw.myblog.yahoo.com/jw!UJnOY0qEQE7r.eWL2VFmlkSU1g--/article?mid=1486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20506" t="18555" r="23096" b="13086"/>
          <a:stretch>
            <a:fillRect/>
          </a:stretch>
        </p:blipFill>
        <p:spPr bwMode="auto">
          <a:xfrm>
            <a:off x="1571625" y="714375"/>
            <a:ext cx="657225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928688" y="2214563"/>
            <a:ext cx="7858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Take</a:t>
            </a:r>
            <a:r>
              <a:rPr kumimoji="0" lang="zh-TW" altLang="en-US" sz="4400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a  train from</a:t>
            </a:r>
            <a:r>
              <a:rPr kumimoji="0" lang="zh-TW" altLang="en-US" sz="4400"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sz="4400">
                <a:solidFill>
                  <a:srgbClr val="000000"/>
                </a:solidFill>
                <a:latin typeface="Gill Sans MT" pitchFamily="34" charset="0"/>
                <a:ea typeface="微軟正黑體"/>
                <a:cs typeface="微軟正黑體"/>
              </a:rPr>
              <a:t>Luye (</a:t>
            </a:r>
            <a:r>
              <a:rPr kumimoji="0" lang="zh-TW" altLang="en-US" sz="4400">
                <a:solidFill>
                  <a:srgbClr val="000000"/>
                </a:solidFill>
                <a:latin typeface="Gill Sans MT" pitchFamily="34" charset="0"/>
                <a:ea typeface="微軟正黑體"/>
                <a:cs typeface="微軟正黑體"/>
              </a:rPr>
              <a:t>鹿野</a:t>
            </a:r>
            <a:r>
              <a:rPr kumimoji="0" lang="en-US" altLang="zh-TW" sz="4400">
                <a:solidFill>
                  <a:srgbClr val="000000"/>
                </a:solidFill>
                <a:latin typeface="Gill Sans MT" pitchFamily="34" charset="0"/>
                <a:ea typeface="微軟正黑體"/>
                <a:cs typeface="微軟正黑體"/>
              </a:rPr>
              <a:t>)</a:t>
            </a:r>
            <a:r>
              <a:rPr kumimoji="0" lang="zh-TW" altLang="en-US" sz="4400">
                <a:solidFill>
                  <a:srgbClr val="000000"/>
                </a:solidFill>
                <a:latin typeface="Gill Sans MT" pitchFamily="34" charset="0"/>
                <a:ea typeface="微軟正黑體"/>
                <a:cs typeface="微軟正黑體"/>
              </a:rPr>
              <a:t> </a:t>
            </a:r>
            <a:r>
              <a:rPr kumimoji="0" lang="en-US" altLang="zh-TW" sz="4400">
                <a:solidFill>
                  <a:srgbClr val="000000"/>
                </a:solidFill>
                <a:latin typeface="Gill Sans MT" pitchFamily="34" charset="0"/>
                <a:ea typeface="微軟正黑體"/>
                <a:cs typeface="微軟正黑體"/>
              </a:rPr>
              <a:t> to Guangfu(</a:t>
            </a:r>
            <a:r>
              <a:rPr kumimoji="0" lang="zh-TW" altLang="en-US" sz="4400">
                <a:solidFill>
                  <a:srgbClr val="000000"/>
                </a:solidFill>
                <a:latin typeface="Gill Sans MT" pitchFamily="34" charset="0"/>
                <a:ea typeface="微軟正黑體"/>
                <a:cs typeface="微軟正黑體"/>
              </a:rPr>
              <a:t>光復</a:t>
            </a:r>
            <a:r>
              <a:rPr kumimoji="0" lang="en-US" altLang="zh-TW" sz="4400">
                <a:solidFill>
                  <a:srgbClr val="000000"/>
                </a:solidFill>
                <a:latin typeface="Gill Sans MT" pitchFamily="34" charset="0"/>
                <a:ea typeface="微軟正黑體"/>
                <a:cs typeface="微軟正黑體"/>
              </a:rPr>
              <a:t>) station</a:t>
            </a:r>
          </a:p>
          <a:p>
            <a:r>
              <a:rPr kumimoji="0" lang="en-US" altLang="zh-TW" sz="4400">
                <a:latin typeface="Gill Sans MT" pitchFamily="34" charset="0"/>
                <a:ea typeface="微軟正黑體"/>
                <a:cs typeface="微軟正黑體"/>
              </a:rPr>
              <a:t>($200)</a:t>
            </a:r>
            <a:endParaRPr kumimoji="0" lang="zh-TW" altLang="en-US" sz="4400">
              <a:latin typeface="Gill Sans MT" pitchFamily="34" charset="0"/>
              <a:ea typeface="微軟正黑體"/>
              <a:cs typeface="微軟正黑體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19350" y="152400"/>
            <a:ext cx="4173538" cy="68580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2667000" y="228600"/>
            <a:ext cx="37338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sz="3200" b="1" dirty="0">
                <a:solidFill>
                  <a:schemeClr val="tx2"/>
                </a:solidFill>
                <a:latin typeface="Kristen ITC" pitchFamily="66" charset="0"/>
                <a:ea typeface="+mj-ea"/>
                <a:cs typeface="+mj-cs"/>
              </a:rPr>
              <a:t>Directions</a:t>
            </a:r>
            <a:endParaRPr kumimoji="0" lang="en-US" sz="3200" b="1" dirty="0">
              <a:solidFill>
                <a:schemeClr val="tx2"/>
              </a:solidFill>
              <a:latin typeface="Kristen ITC" pitchFamily="66" charset="0"/>
              <a:ea typeface="+mj-ea"/>
              <a:cs typeface="+mj-cs"/>
            </a:endParaRPr>
          </a:p>
        </p:txBody>
      </p:sp>
      <p:pic>
        <p:nvPicPr>
          <p:cNvPr id="6" name="圖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5214938"/>
            <a:ext cx="10001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1 -0.17407 C 0.02049 -0.19421 0.01876 -0.21597 0.02813 -0.23426 C 0.03004 -0.26134 0.03195 -0.28078 0.04896 -0.29676 C 0.05226 -0.30879 0.04948 -0.30162 0.06025 -0.31597 C 0.06181 -0.31805 0.06355 -0.32037 0.06511 -0.32245 C 0.06667 -0.32453 0.06997 -0.32893 0.06997 -0.3287 C 0.07257 -0.33958 0.07292 -0.35023 0.07483 -0.36111 C 0.07553 -0.36551 0.07813 -0.37407 0.07813 -0.37384 C 0.08126 -0.43379 0.09445 -0.50393 0.07483 -0.55903 " pathEditMode="relative" rAng="0" ptsTypes="ffffffff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-1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l="9891" t="17619" r="7692" b="87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28600" y="2209800"/>
            <a:ext cx="8458200" cy="3046413"/>
          </a:xfrm>
          <a:prstGeom prst="rect">
            <a:avLst/>
          </a:prstGeom>
          <a:solidFill>
            <a:srgbClr val="FFFFFF">
              <a:alpha val="7803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kumimoji="0" lang="en-US" altLang="zh-TW" sz="3200">
                <a:latin typeface="Gill Sans MT" pitchFamily="34" charset="0"/>
                <a:ea typeface="微軟正黑體"/>
                <a:cs typeface="微軟正黑體"/>
              </a:rPr>
              <a:t>Watch the Amis Harvest  Festival </a:t>
            </a:r>
            <a:r>
              <a:rPr kumimoji="0" lang="zh-TW" altLang="en-US" sz="2400">
                <a:latin typeface="Gill Sans MT" pitchFamily="34" charset="0"/>
                <a:ea typeface="微軟正黑體"/>
                <a:cs typeface="微軟正黑體"/>
              </a:rPr>
              <a:t>阿美族豐年祭</a:t>
            </a:r>
            <a:endParaRPr kumimoji="0" lang="en-US" altLang="zh-TW" sz="3200">
              <a:latin typeface="Gill Sans MT" pitchFamily="34" charset="0"/>
              <a:ea typeface="微軟正黑體"/>
              <a:cs typeface="微軟正黑體"/>
            </a:endParaRPr>
          </a:p>
          <a:p>
            <a:pPr lvl="2">
              <a:buFont typeface="Wingdings" pitchFamily="2" charset="2"/>
              <a:buChar char="ü"/>
            </a:pPr>
            <a:r>
              <a:rPr kumimoji="0" lang="en-US" altLang="zh-TW" sz="3200">
                <a:latin typeface="Gill Sans MT" pitchFamily="34" charset="0"/>
                <a:ea typeface="微軟正黑體"/>
                <a:cs typeface="微軟正黑體"/>
              </a:rPr>
              <a:t> In July or August</a:t>
            </a:r>
          </a:p>
          <a:p>
            <a:pPr lvl="2">
              <a:buFont typeface="Wingdings" pitchFamily="2" charset="2"/>
              <a:buChar char="ü"/>
            </a:pPr>
            <a:r>
              <a:rPr kumimoji="0" lang="en-US" altLang="zh-TW" sz="3200">
                <a:latin typeface="Gill Sans MT" pitchFamily="34" charset="0"/>
                <a:ea typeface="微軟正黑體"/>
                <a:cs typeface="微軟正黑體"/>
              </a:rPr>
              <a:t>  To celebrate the new year for the 		millet harvest </a:t>
            </a:r>
          </a:p>
          <a:p>
            <a:pPr lvl="2">
              <a:buFont typeface="Wingdings" pitchFamily="2" charset="2"/>
              <a:buChar char="ü"/>
            </a:pPr>
            <a:r>
              <a:rPr kumimoji="0" lang="en-US" altLang="zh-TW" sz="3200">
                <a:latin typeface="Gill Sans MT" pitchFamily="34" charset="0"/>
                <a:ea typeface="微軟正黑體"/>
                <a:cs typeface="微軟正黑體"/>
              </a:rPr>
              <a:t>  On the first day, women cannot attend 	</a:t>
            </a:r>
            <a:r>
              <a:rPr kumimoji="0" lang="en-US" altLang="zh-TW" sz="3200">
                <a:latin typeface="Gill Sans MT" pitchFamily="34" charset="0"/>
              </a:rPr>
              <a:t>the ceremony</a:t>
            </a:r>
            <a:endParaRPr kumimoji="0" lang="en-US" altLang="zh-TW" sz="3200">
              <a:latin typeface="Gill Sans MT" pitchFamily="34" charset="0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8600" y="214290"/>
            <a:ext cx="8534400" cy="1323439"/>
          </a:xfrm>
          <a:prstGeom prst="rect">
            <a:avLst/>
          </a:prstGeom>
          <a:solidFill>
            <a:srgbClr val="000000">
              <a:alpha val="8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0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Things </a:t>
            </a:r>
            <a:r>
              <a:rPr kumimoji="0" lang="en-US" sz="40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to do </a:t>
            </a:r>
            <a:r>
              <a:rPr kumimoji="0" lang="en-US" sz="40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in </a:t>
            </a:r>
            <a:r>
              <a:rPr kumimoji="0" lang="en-US" sz="4000" dirty="0" err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Hualien</a:t>
            </a:r>
            <a:r>
              <a:rPr kumimoji="0" lang="en-US" sz="40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  <a:sym typeface="Wingdings" pitchFamily="2" charset="2"/>
              </a:rPr>
              <a:t>  </a:t>
            </a:r>
            <a:r>
              <a:rPr kumimoji="0" lang="en-US" sz="4000" dirty="0" err="1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Mataian</a:t>
            </a:r>
            <a:r>
              <a:rPr kumimoji="0" lang="en-US" sz="40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haroni" pitchFamily="2" charset="-79"/>
                <a:ea typeface="+mn-ea"/>
                <a:cs typeface="Aharoni" pitchFamily="2" charset="-79"/>
              </a:rPr>
              <a:t> Wetland </a:t>
            </a:r>
            <a:r>
              <a:rPr kumimoji="0" lang="zh-TW" alt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haroni" pitchFamily="2" charset="-79"/>
                <a:ea typeface="+mn-ea"/>
                <a:cs typeface="Aharoni" pitchFamily="2" charset="-79"/>
              </a:rPr>
              <a:t>馬太鞍溼地</a:t>
            </a:r>
            <a:endParaRPr kumimoji="0" lang="en-US" sz="4000" b="1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343400" y="6553200"/>
            <a:ext cx="5410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200">
                <a:latin typeface="Gill Sans MT" pitchFamily="34" charset="0"/>
              </a:rPr>
              <a:t>Source: http://www.erv-nsa.gov.tw/user/Article.aspx?Lang=2&amp;SNo=03000058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Rectangle 1"/>
          <p:cNvSpPr/>
          <p:nvPr/>
        </p:nvSpPr>
        <p:spPr>
          <a:xfrm>
            <a:off x="1261157" y="329625"/>
            <a:ext cx="35491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b="1" spc="300" dirty="0">
                <a:ln w="1143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</a:rPr>
              <a:t>Starting Point:</a:t>
            </a:r>
            <a:endParaRPr kumimoji="0" lang="en-US" sz="3200" b="1" spc="300" dirty="0">
              <a:ln w="11430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285" y="838200"/>
            <a:ext cx="853791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6600" b="1" spc="300" dirty="0">
                <a:ln w="38100" cmpd="sng">
                  <a:solidFill>
                    <a:srgbClr val="2B67AF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</a:rPr>
              <a:t>Taipei Main Station</a:t>
            </a:r>
          </a:p>
        </p:txBody>
      </p:sp>
      <p:pic>
        <p:nvPicPr>
          <p:cNvPr id="71682" name="Picture 2" descr="http://media-cdn.tripadvisor.com/media/photo-s/01/51/e9/81/the-taipei-main-station.jpg"/>
          <p:cNvPicPr>
            <a:picLocks noChangeAspect="1" noChangeArrowheads="1"/>
          </p:cNvPicPr>
          <p:nvPr/>
        </p:nvPicPr>
        <p:blipFill>
          <a:blip r:embed="rId2"/>
          <a:srcRect t="11520"/>
          <a:stretch>
            <a:fillRect/>
          </a:stretch>
        </p:blipFill>
        <p:spPr bwMode="auto">
          <a:xfrm>
            <a:off x="1371600" y="2133600"/>
            <a:ext cx="655320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600200" y="6502400"/>
            <a:ext cx="609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200">
                <a:latin typeface="Gill Sans MT" pitchFamily="34" charset="0"/>
              </a:rPr>
              <a:t>Source: http://media-cdn.tripadvisor.com/media/photo-s/01/51/e9/81/the-taipei-main-station.jpg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 noChangeArrowheads="1"/>
          </p:cNvPicPr>
          <p:nvPr/>
        </p:nvPicPr>
        <p:blipFill>
          <a:blip r:embed="rId2">
            <a:lum contrast="-6000"/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文字方塊 5"/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3200" b="1">
                <a:latin typeface="Denne's Summer"/>
                <a:ea typeface="微軟正黑體"/>
                <a:cs typeface="微軟正黑體"/>
              </a:rPr>
              <a:t>This is where our Taiwan tour ends… </a:t>
            </a:r>
            <a:r>
              <a:rPr kumimoji="0" lang="en-US" altLang="zh-TW" sz="3200" b="1">
                <a:latin typeface="Denne's Summer"/>
                <a:ea typeface="微軟正黑體"/>
                <a:cs typeface="微軟正黑體"/>
                <a:sym typeface="Wingdings" pitchFamily="2" charset="2"/>
              </a:rPr>
              <a:t></a:t>
            </a:r>
            <a:endParaRPr kumimoji="0" lang="zh-TW" altLang="en-US" sz="3200" b="1">
              <a:latin typeface="Denne's Summer"/>
              <a:ea typeface="微軟正黑體"/>
              <a:cs typeface="微軟正黑體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371600"/>
            <a:ext cx="5520211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152400" y="5294313"/>
            <a:ext cx="8686800" cy="954087"/>
          </a:xfrm>
          <a:prstGeom prst="rect">
            <a:avLst/>
          </a:prstGeom>
          <a:solidFill>
            <a:srgbClr val="FFFFFF">
              <a:alpha val="8313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On our long train ride to Taipei, we can enjoy the</a:t>
            </a:r>
            <a:r>
              <a:rPr kumimoji="0" lang="en-US" altLang="zh-TW" sz="2800">
                <a:latin typeface="Gill Sans MT" pitchFamily="34" charset="0"/>
              </a:rPr>
              <a:t> Chihshang Biandong </a:t>
            </a:r>
            <a:r>
              <a:rPr kumimoji="0" lang="zh-TW" altLang="en-US" sz="2800">
                <a:latin typeface="Gill Sans MT" pitchFamily="34" charset="0"/>
                <a:ea typeface="微軟正黑體"/>
                <a:cs typeface="微軟正黑體"/>
              </a:rPr>
              <a:t>池上便當</a:t>
            </a:r>
            <a:r>
              <a:rPr kumimoji="0" lang="en-US" altLang="zh-TW" sz="2800">
                <a:latin typeface="Gill Sans MT" pitchFamily="34" charset="0"/>
                <a:ea typeface="微軟正黑體"/>
                <a:cs typeface="微軟正黑體"/>
              </a:rPr>
              <a:t>  (boxed lunch).</a:t>
            </a:r>
            <a:endParaRPr kumimoji="0" lang="zh-TW" altLang="en-US" sz="2800">
              <a:latin typeface="Gill Sans MT" pitchFamily="34" charset="0"/>
              <a:ea typeface="微軟正黑體"/>
              <a:cs typeface="微軟正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內容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spcBef>
                <a:spcPct val="0"/>
              </a:spcBef>
            </a:pPr>
            <a:endParaRPr lang="zh-TW" altLang="en-US" smtClean="0">
              <a:cs typeface="微軟正黑體"/>
            </a:endParaRPr>
          </a:p>
        </p:txBody>
      </p:sp>
      <p:sp>
        <p:nvSpPr>
          <p:cNvPr id="57346" name="TextBox 8"/>
          <p:cNvSpPr txBox="1">
            <a:spLocks noChangeArrowheads="1"/>
          </p:cNvSpPr>
          <p:nvPr/>
        </p:nvSpPr>
        <p:spPr bwMode="auto">
          <a:xfrm rot="-708072">
            <a:off x="1501775" y="4737100"/>
            <a:ext cx="7718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zh-TW" sz="4000" b="1">
                <a:latin typeface="Denne Gnossienne"/>
              </a:rPr>
              <a:t>Thank you for listening!</a:t>
            </a:r>
          </a:p>
          <a:p>
            <a:pPr algn="ctr"/>
            <a:r>
              <a:rPr kumimoji="0" lang="en-US" altLang="zh-TW" sz="4000" b="1">
                <a:latin typeface="Denne Gnossienne"/>
              </a:rPr>
              <a:t>Hope you enjoyed your stay in Taiwan! </a:t>
            </a:r>
            <a:r>
              <a:rPr kumimoji="0" lang="en-US" altLang="zh-TW" sz="4000" b="1">
                <a:latin typeface="Denne Gnossienne"/>
                <a:sym typeface="Wingdings" pitchFamily="2" charset="2"/>
              </a:rPr>
              <a:t></a:t>
            </a:r>
            <a:endParaRPr kumimoji="0" lang="en-US" altLang="zh-TW" sz="4000" b="1">
              <a:latin typeface="Denne Gnossienne"/>
            </a:endParaRPr>
          </a:p>
        </p:txBody>
      </p:sp>
      <p:pic>
        <p:nvPicPr>
          <p:cNvPr id="10" name="Picture Placeholder 9" descr="IMG_05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846" r="284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7030A0"/>
                </a:solidFill>
              </a:rPr>
              <a:t>REFERENCES: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914400" y="1189038"/>
            <a:ext cx="8229600" cy="4525962"/>
          </a:xfrm>
        </p:spPr>
        <p:txBody>
          <a:bodyPr/>
          <a:lstStyle/>
          <a:p>
            <a:r>
              <a:rPr lang="en-US" altLang="zh-TW" sz="1600" smtClean="0">
                <a:ea typeface="新細明體" charset="-120"/>
              </a:rPr>
              <a:t>http://wps.aw.com/wps/media/objects/5446/5577111/Country_Maps/taiwan.jpg</a:t>
            </a:r>
          </a:p>
          <a:p>
            <a:r>
              <a:rPr lang="en-US" altLang="zh-TW" sz="1600" smtClean="0">
                <a:ea typeface="新細明體" charset="-120"/>
              </a:rPr>
              <a:t>http://www.worldatlas.com/webimage/flags/countrys/zzzflags/twlarge.gif</a:t>
            </a:r>
          </a:p>
          <a:p>
            <a:r>
              <a:rPr lang="en-US" altLang="zh-TW" sz="1600" smtClean="0">
                <a:ea typeface="新細明體" charset="-120"/>
              </a:rPr>
              <a:t>http://earth.imagico.de/views/taiwan2_small.jpg</a:t>
            </a:r>
          </a:p>
          <a:p>
            <a:r>
              <a:rPr lang="en-US" altLang="zh-TW" sz="1600" smtClean="0">
                <a:ea typeface="新細明體" charset="-120"/>
              </a:rPr>
              <a:t>http://missions4taiwan.com/images/yanming2.jpg</a:t>
            </a:r>
          </a:p>
          <a:p>
            <a:r>
              <a:rPr lang="en-US" altLang="zh-TW" sz="1600" smtClean="0">
                <a:ea typeface="新細明體" charset="-120"/>
              </a:rPr>
              <a:t>http://www.filigallery.com/d/61806-2/Sun+Moon+Lake+Sunset+Shuishe+Village-16.JPG</a:t>
            </a:r>
          </a:p>
          <a:p>
            <a:r>
              <a:rPr lang="en-US" altLang="zh-TW" sz="1600" smtClean="0">
                <a:ea typeface="新細明體" charset="-120"/>
              </a:rPr>
              <a:t>http://farm3</a:t>
            </a:r>
            <a:r>
              <a:rPr lang="en-US" altLang="zh-TW" sz="1600" smtClean="0">
                <a:cs typeface="微軟正黑體"/>
              </a:rPr>
              <a:t>http://wps.aw.com/wps/media/objects/5446/5577111/Country_Maps/taiwan.jpg</a:t>
            </a:r>
          </a:p>
          <a:p>
            <a:r>
              <a:rPr lang="en-US" altLang="zh-TW" sz="1600" smtClean="0">
                <a:ea typeface="新細明體" charset="-120"/>
              </a:rPr>
              <a:t>http://zh.wikipedia.org/wiki/File:Nantou_Bus.jpg</a:t>
            </a:r>
          </a:p>
          <a:p>
            <a:r>
              <a:rPr lang="en-US" altLang="zh-TW" sz="1600" smtClean="0">
                <a:ea typeface="新細明體" charset="-120"/>
              </a:rPr>
              <a:t>http://images.travelpod.com/users/teamrocket8/2.1253567514.image_3.jpg</a:t>
            </a:r>
          </a:p>
          <a:p>
            <a:r>
              <a:rPr lang="en-US" altLang="zh-TW" sz="1600" smtClean="0">
                <a:ea typeface="新細明體" charset="-120"/>
              </a:rPr>
              <a:t>http://jordantan.com/wp-content/uploads/2010/10/IMG_5244.jpg</a:t>
            </a:r>
          </a:p>
          <a:p>
            <a:r>
              <a:rPr lang="en-US" altLang="zh-TW" sz="1600" smtClean="0">
                <a:ea typeface="新細明體" charset="-120"/>
              </a:rPr>
              <a:t>http://eng.taiwannet.tw/att/2/small_scenic_spots/09947_011497_135-000347.jpg</a:t>
            </a:r>
          </a:p>
          <a:p>
            <a:r>
              <a:rPr lang="en-US" altLang="zh-TW" sz="1600" smtClean="0">
                <a:cs typeface="微軟正黑體"/>
              </a:rPr>
              <a:t>http://media-cdn.tripadvisor.com/media/photo-s/01/51/e9/81/the-taipei-main-station.jpg</a:t>
            </a:r>
          </a:p>
          <a:p>
            <a:r>
              <a:rPr lang="en-US" altLang="zh-TW" sz="1600" smtClean="0">
                <a:cs typeface="微軟正黑體"/>
              </a:rPr>
              <a:t>http://farm3.static.flickr.com/2076/2222391524_03e814c93e_z.jpg</a:t>
            </a:r>
          </a:p>
          <a:p>
            <a:r>
              <a:rPr lang="en-US" altLang="zh-TW" sz="1600" smtClean="0">
                <a:cs typeface="微軟正黑體"/>
              </a:rPr>
              <a:t>http://english.taipei.gov.tw/site/tcg/public/MMO/TCGENG/YMS_flower_close.JPG</a:t>
            </a:r>
          </a:p>
          <a:p>
            <a:r>
              <a:rPr lang="en-US" altLang="zh-TW" sz="1600" smtClean="0">
                <a:cs typeface="微軟正黑體"/>
              </a:rPr>
              <a:t>http://www.twx.cc/uploadfile/content/2009090223271499.jpg</a:t>
            </a:r>
          </a:p>
          <a:p>
            <a:r>
              <a:rPr lang="en-US" altLang="zh-TW" sz="1600" smtClean="0">
                <a:cs typeface="微軟正黑體"/>
              </a:rPr>
              <a:t>http://www.520ynly.com/UploadPhoto/Original/201105110349227168779.jpg</a:t>
            </a:r>
          </a:p>
          <a:p>
            <a:r>
              <a:rPr lang="en-US" altLang="zh-TW" sz="1600" smtClean="0">
                <a:cs typeface="微軟正黑體"/>
              </a:rPr>
              <a:t>http://www.48hourvisit.com/wp-content/uploads/2010/05/Beitou-Hot-Springs-Museum.jpg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sz="4300" dirty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REFERENCES:</a:t>
            </a:r>
            <a:endParaRPr kumimoji="0" lang="en-US" sz="4300" dirty="0">
              <a:solidFill>
                <a:srgbClr val="7030A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1066800" y="1258888"/>
            <a:ext cx="80772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  <a:ea typeface="微軟正黑體"/>
                <a:cs typeface="微軟正黑體"/>
              </a:rPr>
              <a:t> http://farm3.static.flickr.com/2500/4119486276_0c0b2e634e_m.jpg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  <a:ea typeface="微軟正黑體"/>
                <a:cs typeface="微軟正黑體"/>
              </a:rPr>
              <a:t> http://farm1.hv-static.flickr.com/81/242903291_608c5cdda7.jpg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http://img78.exs.cx/img78/7419/013sb.jpg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http://myriammahiques.blogspot.com/2011/01/taipei-101-aims-to-be-worlds-tallest.html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http://english.taipei.gov.tw/site/tcg/public/MMO/TCGENG/YMS_flower_close.JPG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http://www.twx.cc/uploadfile/content/2009090223271499.jpg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http://www.520ynly.com/UploadPhoto/Original/201105110349227168779.jpg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http://www.48hourvisit.com/wp-content/uploads/2010/05/Beitou-Hot-Springs-Museum.jpg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http://farm3.static.flickr.com/2500/4119486276_0c0b2e634e_m.jpg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http://farm1.hv-static.flickr.com/81/242903291_608c5cdda7.jpg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http://www.imageenvision.com/cliparts/traveling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 http://www.taiwanese-secrets.com/sun-moon-lake.html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http://www.ah-taiwan.com/pages/info.php/sun-moon-lake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http://tw.tranews.com/Show/images/News/3221587_1.jpg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http://www.flickr.com/photos/damon_tighe/4366349236/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http://tw.tranews.com/Show/Style1/News/c1_News.asp?SItemId=0271030&amp;ProgramNo=A000203000001&amp;SubjectNo=3221587</a:t>
            </a:r>
          </a:p>
          <a:p>
            <a:pPr>
              <a:buFont typeface="Arial" charset="0"/>
              <a:buChar char="•"/>
            </a:pPr>
            <a:r>
              <a:rPr kumimoji="0" lang="en-US" altLang="zh-TW" sz="1600">
                <a:latin typeface="Gill Sans MT" pitchFamily="34" charset="0"/>
              </a:rPr>
              <a:t>http://www.sunmoonlake.gov.tw/en/03000573.aspx</a:t>
            </a:r>
          </a:p>
          <a:p>
            <a:pPr>
              <a:buFont typeface="Arial" charset="0"/>
              <a:buChar char="•"/>
            </a:pPr>
            <a:endParaRPr kumimoji="0" lang="en-US" altLang="zh-TW" sz="160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spc="300" dirty="0" smtClean="0">
                <a:ln w="1143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  <a:cs typeface="+mn-cs"/>
              </a:rPr>
              <a:t>Morning: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5400" b="1" spc="300" dirty="0" smtClean="0">
                <a:ln w="38100" cmpd="sng">
                  <a:solidFill>
                    <a:srgbClr val="2B67AF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Chiang Kai-shek Memorial Hall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05000" y="5215116"/>
            <a:ext cx="7086600" cy="1261884"/>
          </a:xfrm>
          <a:prstGeom prst="rect">
            <a:avLst/>
          </a:prstGeom>
          <a:solidFill>
            <a:srgbClr val="000000">
              <a:alpha val="78039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600" b="1" dirty="0">
                <a:ln>
                  <a:solidFill>
                    <a:srgbClr val="0000FF"/>
                  </a:solidFill>
                </a:ln>
                <a:solidFill>
                  <a:prstClr val="white"/>
                </a:solidFill>
                <a:latin typeface="Comic Sans MS" pitchFamily="66" charset="0"/>
                <a:ea typeface="+mn-ea"/>
              </a:rPr>
              <a:t>Chiang Kai-shek Memorial Hall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ln>
                  <a:solidFill>
                    <a:srgbClr val="0000FF"/>
                  </a:solidFill>
                </a:ln>
                <a:solidFill>
                  <a:prstClr val="white"/>
                </a:solidFill>
                <a:latin typeface="DFKai-SB" pitchFamily="65" charset="-120"/>
                <a:ea typeface="DFKai-SB" pitchFamily="65" charset="-120"/>
              </a:rPr>
              <a:t>國立中正紀念堂</a:t>
            </a:r>
            <a:endParaRPr kumimoji="0" lang="en-US" sz="4000" b="1" dirty="0">
              <a:ln>
                <a:solidFill>
                  <a:srgbClr val="0000FF"/>
                </a:solidFill>
              </a:ln>
              <a:solidFill>
                <a:prstClr val="white"/>
              </a:solidFill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6581775"/>
            <a:ext cx="6705600" cy="276225"/>
          </a:xfrm>
          <a:prstGeom prst="rect">
            <a:avLst/>
          </a:prstGeom>
          <a:solidFill>
            <a:srgbClr val="FFFFFF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200">
                <a:latin typeface="Gill Sans MT" pitchFamily="34" charset="0"/>
              </a:rPr>
              <a:t>Source: http://www.globeimages.net/data/media/109/Chiang_Kai_Shek_Memorial_Hall_Taipei_Taiwan.jpg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-76200"/>
            <a:ext cx="9144000" cy="5715000"/>
          </a:xfrm>
          <a:prstGeom prst="roundRect">
            <a:avLst/>
          </a:prstGeom>
          <a:solidFill>
            <a:srgbClr val="000000">
              <a:alpha val="7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dirty="0">
                <a:solidFill>
                  <a:srgbClr val="0070C0"/>
                </a:solidFill>
                <a:latin typeface="Comic Sans MS" pitchFamily="66" charset="0"/>
              </a:rPr>
              <a:t>About Chiang Kai-shek Memorial Hall: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sz="2000" dirty="0">
                <a:solidFill>
                  <a:schemeClr val="bg1"/>
                </a:solidFill>
                <a:latin typeface="Comic Sans MS" pitchFamily="66" charset="0"/>
              </a:rPr>
              <a:t>Tomb and shrine to famous leader Chiang Kai-shek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sz="2000" dirty="0">
                <a:solidFill>
                  <a:schemeClr val="bg1"/>
                </a:solidFill>
                <a:latin typeface="Comic Sans MS" pitchFamily="66" charset="0"/>
              </a:rPr>
              <a:t>Symbol of Chinese democracy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kumimoji="0" lang="en-US" sz="2000" dirty="0">
              <a:solidFill>
                <a:srgbClr val="FFFF0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b="1" dirty="0">
                <a:solidFill>
                  <a:srgbClr val="0070C0"/>
                </a:solidFill>
                <a:latin typeface="Comic Sans MS" pitchFamily="66" charset="0"/>
              </a:rPr>
              <a:t>What we can do:</a:t>
            </a:r>
            <a:endParaRPr kumimoji="0" lang="en-US" altLang="zh-TW" sz="2000" b="1" dirty="0">
              <a:solidFill>
                <a:srgbClr val="0070C0"/>
              </a:solidFill>
              <a:latin typeface="Comic Sans MS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zh-TW" sz="2000" dirty="0">
                <a:solidFill>
                  <a:schemeClr val="bg1"/>
                </a:solidFill>
                <a:latin typeface="Comic Sans MS" pitchFamily="66" charset="0"/>
              </a:rPr>
              <a:t>Feel the spirit of Chinese culture  and  take note of architectural references: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000" dirty="0">
                <a:solidFill>
                  <a:schemeClr val="bg1"/>
                </a:solidFill>
                <a:latin typeface="Comic Sans MS" pitchFamily="66" charset="0"/>
              </a:rPr>
              <a:t>Blue and white theme (Flag symbol)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000" dirty="0">
                <a:solidFill>
                  <a:schemeClr val="bg1"/>
                </a:solidFill>
                <a:latin typeface="Comic Sans MS" pitchFamily="66" charset="0"/>
              </a:rPr>
              <a:t>89 steps (His age at death)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kumimoji="0" lang="en-US" altLang="zh-TW" sz="2000" dirty="0">
                <a:solidFill>
                  <a:schemeClr val="bg1"/>
                </a:solidFill>
                <a:latin typeface="Comic Sans MS" pitchFamily="66" charset="0"/>
              </a:rPr>
              <a:t>Liberty square (Pen name-</a:t>
            </a:r>
            <a:r>
              <a:rPr kumimoji="0" lang="en-US" altLang="zh-TW" sz="2000" i="1" dirty="0">
                <a:solidFill>
                  <a:schemeClr val="bg1"/>
                </a:solidFill>
                <a:latin typeface="Comic Sans MS" pitchFamily="66" charset="0"/>
              </a:rPr>
              <a:t>Impartial and Righteous [</a:t>
            </a:r>
            <a:r>
              <a:rPr kumimoji="0" lang="zh-TW" altLang="en-US" sz="2000" i="1" dirty="0">
                <a:solidFill>
                  <a:schemeClr val="bg1"/>
                </a:solidFill>
                <a:latin typeface="Comic Sans MS" pitchFamily="66" charset="0"/>
              </a:rPr>
              <a:t>中正</a:t>
            </a:r>
            <a:r>
              <a:rPr kumimoji="0" lang="en-US" altLang="zh-TW" sz="2000" i="1" dirty="0">
                <a:solidFill>
                  <a:schemeClr val="bg1"/>
                </a:solidFill>
                <a:latin typeface="Comic Sans MS" pitchFamily="66" charset="0"/>
              </a:rPr>
              <a:t>]</a:t>
            </a:r>
            <a:r>
              <a:rPr kumimoji="0" lang="en-US" altLang="zh-TW" sz="2000" dirty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altLang="zh-TW" sz="2000" dirty="0">
                <a:solidFill>
                  <a:schemeClr val="bg1"/>
                </a:solidFill>
                <a:latin typeface="Comic Sans MS" pitchFamily="66" charset="0"/>
              </a:rPr>
              <a:t>Explore the halls to see his life through a multitude of photographs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kumimoji="0" lang="en-US" sz="2000" dirty="0">
                <a:solidFill>
                  <a:schemeClr val="bg1"/>
                </a:solidFill>
                <a:latin typeface="Comic Sans MS" pitchFamily="66" charset="0"/>
              </a:rPr>
              <a:t>Visit the park</a:t>
            </a:r>
            <a:r>
              <a:rPr kumimoji="0" lang="zh-TW" alt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kumimoji="0" lang="en-US" altLang="zh-TW" sz="2000" dirty="0">
                <a:solidFill>
                  <a:schemeClr val="bg1"/>
                </a:solidFill>
                <a:latin typeface="Comic Sans MS" pitchFamily="66" charset="0"/>
              </a:rPr>
              <a:t>and see its rainwater recycling system</a:t>
            </a:r>
            <a:endParaRPr kumimoji="0"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4200"/>
            <a:ext cx="9144000" cy="119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987" y="231775"/>
            <a:ext cx="3071812" cy="2056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990600" y="5100638"/>
            <a:ext cx="739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200">
                <a:solidFill>
                  <a:schemeClr val="bg1"/>
                </a:solidFill>
                <a:latin typeface="Gill Sans MT" pitchFamily="34" charset="0"/>
              </a:rPr>
              <a:t>Source: http://www.joyeast.com/files/imagecache/city_photos/files/photos/small/Panorama_view.jpg</a:t>
            </a:r>
          </a:p>
          <a:p>
            <a:pPr algn="ctr"/>
            <a:r>
              <a:rPr kumimoji="0" lang="en-US" altLang="zh-TW" sz="1200">
                <a:solidFill>
                  <a:schemeClr val="bg1"/>
                </a:solidFill>
                <a:latin typeface="Gill Sans MT" pitchFamily="34" charset="0"/>
              </a:rPr>
              <a:t>http://upload.wikimedia.org/wikipedia/commons/5/5c/CKS_Panorama.jpg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spc="300" dirty="0" smtClean="0">
                <a:ln w="1143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ea typeface="+mn-ea"/>
                <a:cs typeface="+mn-cs"/>
              </a:rPr>
              <a:t>Afternoon: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5400" b="1" spc="300" dirty="0" smtClean="0">
                <a:ln w="38100" cmpd="sng">
                  <a:solidFill>
                    <a:srgbClr val="2B67AF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National Palace Museum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04800" y="304800"/>
            <a:ext cx="4648200" cy="1219200"/>
          </a:xfrm>
          <a:prstGeom prst="roundRect">
            <a:avLst/>
          </a:prstGeom>
          <a:solidFill>
            <a:srgbClr val="000000">
              <a:alpha val="6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0" lang="en-US" altLang="zh-TW" sz="2800">
                <a:solidFill>
                  <a:srgbClr val="FFC000"/>
                </a:solidFill>
                <a:latin typeface="Comic Sans MS" pitchFamily="66" charset="0"/>
                <a:cs typeface="微軟正黑體"/>
              </a:rPr>
              <a:t>National Palace Museum</a:t>
            </a:r>
            <a:endParaRPr kumimoji="0" lang="en-US" altLang="zh-TW" sz="2800">
              <a:solidFill>
                <a:srgbClr val="FFC000"/>
              </a:solidFill>
              <a:latin typeface="Comic Sans MS" pitchFamily="66" charset="0"/>
              <a:ea typeface="新細明體" charset="-120"/>
            </a:endParaRPr>
          </a:p>
          <a:p>
            <a:pPr algn="ctr"/>
            <a:r>
              <a:rPr kumimoji="0" lang="zh-TW" altLang="en-US" sz="360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國立故宮博物</a:t>
            </a:r>
            <a:r>
              <a:rPr kumimoji="0" lang="ja-JP" altLang="en-US" sz="360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院</a:t>
            </a:r>
            <a:endParaRPr kumimoji="0" lang="zh-TW" altLang="en-US" sz="360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962400" y="6581775"/>
            <a:ext cx="5181600" cy="276225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sz="1200">
                <a:latin typeface="Gill Sans MT" pitchFamily="34" charset="0"/>
              </a:rPr>
              <a:t>Source: http://www.apdc2012.org/en/images/National%20Palace%20Museum.jpg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2285</TotalTime>
  <Words>991</Words>
  <Application>Microsoft Office PowerPoint</Application>
  <PresentationFormat>On-screen Show (4:3)</PresentationFormat>
  <Paragraphs>250</Paragraphs>
  <Slides>43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簡報設計範本</vt:lpstr>
      </vt:variant>
      <vt:variant>
        <vt:i4>7</vt:i4>
      </vt:variant>
      <vt:variant>
        <vt:lpstr>投影片標題</vt:lpstr>
      </vt:variant>
      <vt:variant>
        <vt:i4>43</vt:i4>
      </vt:variant>
    </vt:vector>
  </HeadingPairs>
  <TitlesOfParts>
    <vt:vector size="70" baseType="lpstr">
      <vt:lpstr>Gill Sans MT</vt:lpstr>
      <vt:lpstr>新細明體</vt:lpstr>
      <vt:lpstr>Arial</vt:lpstr>
      <vt:lpstr>Wingdings 2</vt:lpstr>
      <vt:lpstr>Verdana</vt:lpstr>
      <vt:lpstr>Calibri</vt:lpstr>
      <vt:lpstr>Comic Sans MS</vt:lpstr>
      <vt:lpstr>Forte</vt:lpstr>
      <vt:lpstr>Cookies</vt:lpstr>
      <vt:lpstr>微軟正黑體</vt:lpstr>
      <vt:lpstr>Bernard MT Condensed</vt:lpstr>
      <vt:lpstr>Aharoni</vt:lpstr>
      <vt:lpstr>Jesterday Demo</vt:lpstr>
      <vt:lpstr>標楷體</vt:lpstr>
      <vt:lpstr>Kristen ITC</vt:lpstr>
      <vt:lpstr>HGｺﾞｼｯｸE</vt:lpstr>
      <vt:lpstr>DENNE MILK TEA</vt:lpstr>
      <vt:lpstr>Wingdings</vt:lpstr>
      <vt:lpstr>Denne's Summer</vt:lpstr>
      <vt:lpstr>Denne Gnossienne</vt:lpstr>
      <vt:lpstr>Solstice</vt:lpstr>
      <vt:lpstr>Solstice</vt:lpstr>
      <vt:lpstr>Solstice</vt:lpstr>
      <vt:lpstr>Solstice</vt:lpstr>
      <vt:lpstr>Solstice</vt:lpstr>
      <vt:lpstr>Solstice</vt:lpstr>
      <vt:lpstr>Solstice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Things to do in Sun Moon Lake:</vt:lpstr>
      <vt:lpstr>Things to do in Sun Moon Lake:</vt:lpstr>
      <vt:lpstr>Things to do in Sun Moon Lake:</vt:lpstr>
      <vt:lpstr>投影片 23</vt:lpstr>
      <vt:lpstr>How to get there:</vt:lpstr>
      <vt:lpstr>In Tainan, we will see…</vt:lpstr>
      <vt:lpstr>History of Hero stories</vt:lpstr>
      <vt:lpstr>投影片 27</vt:lpstr>
      <vt:lpstr>Where to Relax?</vt:lpstr>
      <vt:lpstr>投影片 29</vt:lpstr>
      <vt:lpstr>What can you see in Tainan:</vt:lpstr>
      <vt:lpstr>Must-Try Food in Tainan!</vt:lpstr>
      <vt:lpstr>Must-Try Food in Tainan!</vt:lpstr>
      <vt:lpstr>Must-Try Food in Tainan!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REFERENCES:</vt:lpstr>
      <vt:lpstr>投影片 43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Masu Salmon</dc:title>
  <dc:creator>Your User Name</dc:creator>
  <cp:lastModifiedBy>fju</cp:lastModifiedBy>
  <cp:revision>220</cp:revision>
  <dcterms:created xsi:type="dcterms:W3CDTF">2011-10-09T01:45:42Z</dcterms:created>
  <dcterms:modified xsi:type="dcterms:W3CDTF">2011-11-23T08:37:12Z</dcterms:modified>
</cp:coreProperties>
</file>